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125"/>
  </p:notesMasterIdLst>
  <p:sldIdLst>
    <p:sldId id="274" r:id="rId2"/>
    <p:sldId id="277" r:id="rId3"/>
    <p:sldId id="276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8" r:id="rId12"/>
    <p:sldId id="285" r:id="rId13"/>
    <p:sldId id="287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301" r:id="rId25"/>
    <p:sldId id="393" r:id="rId26"/>
    <p:sldId id="299" r:id="rId27"/>
    <p:sldId id="300" r:id="rId28"/>
    <p:sldId id="302" r:id="rId29"/>
    <p:sldId id="303" r:id="rId30"/>
    <p:sldId id="304" r:id="rId31"/>
    <p:sldId id="305" r:id="rId32"/>
    <p:sldId id="308" r:id="rId33"/>
    <p:sldId id="307" r:id="rId34"/>
    <p:sldId id="306" r:id="rId35"/>
    <p:sldId id="309" r:id="rId36"/>
    <p:sldId id="310" r:id="rId37"/>
    <p:sldId id="311" r:id="rId38"/>
    <p:sldId id="312" r:id="rId39"/>
    <p:sldId id="313" r:id="rId40"/>
    <p:sldId id="315" r:id="rId41"/>
    <p:sldId id="314" r:id="rId42"/>
    <p:sldId id="316" r:id="rId43"/>
    <p:sldId id="318" r:id="rId44"/>
    <p:sldId id="317" r:id="rId45"/>
    <p:sldId id="319" r:id="rId46"/>
    <p:sldId id="320" r:id="rId47"/>
    <p:sldId id="321" r:id="rId48"/>
    <p:sldId id="322" r:id="rId49"/>
    <p:sldId id="326" r:id="rId50"/>
    <p:sldId id="323" r:id="rId51"/>
    <p:sldId id="327" r:id="rId52"/>
    <p:sldId id="324" r:id="rId53"/>
    <p:sldId id="325" r:id="rId54"/>
    <p:sldId id="328" r:id="rId55"/>
    <p:sldId id="329" r:id="rId56"/>
    <p:sldId id="330" r:id="rId57"/>
    <p:sldId id="331" r:id="rId58"/>
    <p:sldId id="332" r:id="rId59"/>
    <p:sldId id="333" r:id="rId60"/>
    <p:sldId id="334" r:id="rId61"/>
    <p:sldId id="335" r:id="rId62"/>
    <p:sldId id="336" r:id="rId63"/>
    <p:sldId id="337" r:id="rId64"/>
    <p:sldId id="338" r:id="rId65"/>
    <p:sldId id="339" r:id="rId66"/>
    <p:sldId id="340" r:id="rId67"/>
    <p:sldId id="341" r:id="rId68"/>
    <p:sldId id="342" r:id="rId69"/>
    <p:sldId id="343" r:id="rId70"/>
    <p:sldId id="344" r:id="rId71"/>
    <p:sldId id="345" r:id="rId72"/>
    <p:sldId id="346" r:id="rId73"/>
    <p:sldId id="347" r:id="rId74"/>
    <p:sldId id="348" r:id="rId75"/>
    <p:sldId id="349" r:id="rId76"/>
    <p:sldId id="351" r:id="rId77"/>
    <p:sldId id="352" r:id="rId78"/>
    <p:sldId id="350" r:id="rId79"/>
    <p:sldId id="381" r:id="rId80"/>
    <p:sldId id="353" r:id="rId81"/>
    <p:sldId id="355" r:id="rId82"/>
    <p:sldId id="354" r:id="rId83"/>
    <p:sldId id="356" r:id="rId84"/>
    <p:sldId id="359" r:id="rId85"/>
    <p:sldId id="360" r:id="rId86"/>
    <p:sldId id="357" r:id="rId87"/>
    <p:sldId id="361" r:id="rId88"/>
    <p:sldId id="358" r:id="rId89"/>
    <p:sldId id="391" r:id="rId90"/>
    <p:sldId id="362" r:id="rId91"/>
    <p:sldId id="363" r:id="rId92"/>
    <p:sldId id="364" r:id="rId93"/>
    <p:sldId id="379" r:id="rId94"/>
    <p:sldId id="380" r:id="rId95"/>
    <p:sldId id="394" r:id="rId96"/>
    <p:sldId id="365" r:id="rId97"/>
    <p:sldId id="367" r:id="rId98"/>
    <p:sldId id="368" r:id="rId99"/>
    <p:sldId id="366" r:id="rId100"/>
    <p:sldId id="369" r:id="rId101"/>
    <p:sldId id="370" r:id="rId102"/>
    <p:sldId id="371" r:id="rId103"/>
    <p:sldId id="372" r:id="rId104"/>
    <p:sldId id="373" r:id="rId105"/>
    <p:sldId id="374" r:id="rId106"/>
    <p:sldId id="375" r:id="rId107"/>
    <p:sldId id="390" r:id="rId108"/>
    <p:sldId id="376" r:id="rId109"/>
    <p:sldId id="377" r:id="rId110"/>
    <p:sldId id="383" r:id="rId111"/>
    <p:sldId id="388" r:id="rId112"/>
    <p:sldId id="395" r:id="rId113"/>
    <p:sldId id="384" r:id="rId114"/>
    <p:sldId id="385" r:id="rId115"/>
    <p:sldId id="396" r:id="rId116"/>
    <p:sldId id="397" r:id="rId117"/>
    <p:sldId id="386" r:id="rId118"/>
    <p:sldId id="399" r:id="rId119"/>
    <p:sldId id="387" r:id="rId120"/>
    <p:sldId id="398" r:id="rId121"/>
    <p:sldId id="389" r:id="rId122"/>
    <p:sldId id="400" r:id="rId123"/>
    <p:sldId id="392" r:id="rId1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9D9"/>
    <a:srgbClr val="E8E4E4"/>
    <a:srgbClr val="0079C1"/>
    <a:srgbClr val="177EC5"/>
    <a:srgbClr val="404040"/>
    <a:srgbClr val="F4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83397" autoAdjust="0"/>
  </p:normalViewPr>
  <p:slideViewPr>
    <p:cSldViewPr snapToGrid="0" snapToObjects="1">
      <p:cViewPr varScale="1">
        <p:scale>
          <a:sx n="116" d="100"/>
          <a:sy n="116" d="100"/>
        </p:scale>
        <p:origin x="126" y="6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-3858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DDA21E-28F9-429C-875C-CFE3ACB8D770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42B9C4-3265-4C64-80EB-D0107FD08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88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42B9C4-3265-4C64-80EB-D0107FD089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79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42B9C4-3265-4C64-80EB-D0107FD08979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126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36004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0079C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44DB1-568E-4964-A02F-CCDCEAA70EF3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CE939-0FF0-4622-80D4-F7CCF5AA2A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44DB1-568E-4964-A02F-CCDCEAA70EF3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CE939-0FF0-4622-80D4-F7CCF5AA2A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44DB1-568E-4964-A02F-CCDCEAA70EF3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CE939-0FF0-4622-80D4-F7CCF5AA2A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>
          <a:xfrm flipV="1">
            <a:off x="0" y="3431458"/>
            <a:ext cx="12192000" cy="34265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0079C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3431461"/>
            <a:ext cx="12192000" cy="1362075"/>
          </a:xfrm>
          <a:noFill/>
        </p:spPr>
        <p:txBody>
          <a:bodyPr anchor="ctr"/>
          <a:lstStyle>
            <a:lvl1pPr algn="ctr">
              <a:defRPr sz="4000" b="0" strike="noStrike" cap="none" normalizeH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409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>
            <p:custDataLst>
              <p:tags r:id="rId1"/>
            </p:custDataLst>
          </p:nvPr>
        </p:nvSpPr>
        <p:spPr>
          <a:xfrm flipV="1">
            <a:off x="0" y="3431458"/>
            <a:ext cx="12192000" cy="34265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0079C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3431461"/>
            <a:ext cx="12192000" cy="1362075"/>
          </a:xfrm>
          <a:noFill/>
        </p:spPr>
        <p:txBody>
          <a:bodyPr anchor="ctr"/>
          <a:lstStyle>
            <a:lvl1pPr algn="ctr">
              <a:defRPr sz="4000" b="0" strike="noStrike" cap="none" normalizeH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505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1120D0-B48E-4C15-8580-508ADC61B344}"/>
              </a:ext>
            </a:extLst>
          </p:cNvPr>
          <p:cNvSpPr txBox="1"/>
          <p:nvPr userDrawn="1"/>
        </p:nvSpPr>
        <p:spPr>
          <a:xfrm>
            <a:off x="838200" y="6391922"/>
            <a:ext cx="1332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@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jbogard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FF19C-4398-4026-9B80-6CFE01FE6F97}"/>
              </a:ext>
            </a:extLst>
          </p:cNvPr>
          <p:cNvSpPr txBox="1"/>
          <p:nvPr userDrawn="1"/>
        </p:nvSpPr>
        <p:spPr>
          <a:xfrm>
            <a:off x="838200" y="6391922"/>
            <a:ext cx="1332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@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jbogard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EEE8BA-709B-4483-B067-14C7440C356C}"/>
              </a:ext>
            </a:extLst>
          </p:cNvPr>
          <p:cNvSpPr txBox="1"/>
          <p:nvPr userDrawn="1"/>
        </p:nvSpPr>
        <p:spPr>
          <a:xfrm>
            <a:off x="838200" y="6391922"/>
            <a:ext cx="1332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@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jbogard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02D779-6BEB-4174-9335-01734397D39F}"/>
              </a:ext>
            </a:extLst>
          </p:cNvPr>
          <p:cNvSpPr txBox="1"/>
          <p:nvPr userDrawn="1"/>
        </p:nvSpPr>
        <p:spPr>
          <a:xfrm>
            <a:off x="838200" y="6391922"/>
            <a:ext cx="1332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@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jbogard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A21E68-5B5F-4292-B4B1-ADE8509A5C3F}"/>
              </a:ext>
            </a:extLst>
          </p:cNvPr>
          <p:cNvSpPr txBox="1"/>
          <p:nvPr userDrawn="1"/>
        </p:nvSpPr>
        <p:spPr>
          <a:xfrm>
            <a:off x="838200" y="6391922"/>
            <a:ext cx="1332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@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jbogard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FEBE229-BCFA-4D35-94A5-00725EAD553D}"/>
              </a:ext>
            </a:extLst>
          </p:cNvPr>
          <p:cNvSpPr txBox="1"/>
          <p:nvPr userDrawn="1"/>
        </p:nvSpPr>
        <p:spPr>
          <a:xfrm>
            <a:off x="838200" y="6391922"/>
            <a:ext cx="1332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@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jbogard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776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44DB1-568E-4964-A02F-CCDCEAA70EF3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CE939-0FF0-4622-80D4-F7CCF5AA2A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44DB1-568E-4964-A02F-CCDCEAA70EF3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CE939-0FF0-4622-80D4-F7CCF5AA2A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60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12" r:id="rId8"/>
    <p:sldLayoutId id="2147483708" r:id="rId9"/>
    <p:sldLayoutId id="2147483709" r:id="rId10"/>
    <p:sldLayoutId id="2147483710" r:id="rId11"/>
    <p:sldLayoutId id="2147483711" r:id="rId12"/>
    <p:sldLayoutId id="2147483686" r:id="rId13"/>
    <p:sldLayoutId id="2147483687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onsolas" charset="0"/>
          <a:ea typeface="Consolas" charset="0"/>
          <a:cs typeface="Consola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onsolas" charset="0"/>
          <a:ea typeface="Consolas" charset="0"/>
          <a:cs typeface="Consola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onsolas" charset="0"/>
          <a:ea typeface="Consolas" charset="0"/>
          <a:cs typeface="Consola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nsolas" charset="0"/>
          <a:ea typeface="Consolas" charset="0"/>
          <a:cs typeface="Consola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nsolas" charset="0"/>
          <a:ea typeface="Consolas" charset="0"/>
          <a:cs typeface="Consola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8.xml"/><Relationship Id="rId7" Type="http://schemas.openxmlformats.org/officeDocument/2006/relationships/image" Target="../media/image2.pn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1.gif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5.tiff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5.xml"/><Relationship Id="rId4" Type="http://schemas.openxmlformats.org/officeDocument/2006/relationships/tags" Target="../tags/tag24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28.jpe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457200" y="293395"/>
            <a:ext cx="11359978" cy="2387600"/>
          </a:xfrm>
        </p:spPr>
        <p:txBody>
          <a:bodyPr anchor="ctr">
            <a:noAutofit/>
          </a:bodyPr>
          <a:lstStyle/>
          <a:p>
            <a:r>
              <a:rPr lang="en-US" sz="6600" dirty="0"/>
              <a:t>Fixing Distributed Systems Fail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2676052" y="2899347"/>
            <a:ext cx="6858000" cy="16557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Jimmy </a:t>
            </a:r>
            <a:r>
              <a:rPr lang="en-US" dirty="0" err="1"/>
              <a:t>Bogard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jbogard</a:t>
            </a:r>
            <a:endParaRPr lang="en-US" dirty="0"/>
          </a:p>
          <a:p>
            <a:r>
              <a:rPr lang="en-US" dirty="0"/>
              <a:t>github.com/</a:t>
            </a:r>
            <a:r>
              <a:rPr lang="en-US" dirty="0" err="1"/>
              <a:t>jbogard</a:t>
            </a:r>
            <a:endParaRPr lang="en-US" dirty="0"/>
          </a:p>
          <a:p>
            <a:r>
              <a:rPr lang="en-US" dirty="0" err="1"/>
              <a:t>jimmybogard.com</a:t>
            </a:r>
            <a:endParaRPr lang="en-US" dirty="0"/>
          </a:p>
        </p:txBody>
      </p:sp>
      <p:pic>
        <p:nvPicPr>
          <p:cNvPr id="9" name="Picture 4" descr="https://mvp.support.microsoft.com/library/images/support/en-US/MVPLogo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730" y="4632329"/>
            <a:ext cx="109537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http://lostechies.com/wp-content/themes/lostechies/images/lostechies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433" y="5489579"/>
            <a:ext cx="6047539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AutoMapper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0973" y="4783848"/>
            <a:ext cx="3733800" cy="38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storage.pardot.com/52582/22896/headspring_web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0440" y="4685622"/>
            <a:ext cx="3183567" cy="57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51846" y="5394963"/>
            <a:ext cx="1052054" cy="10520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30877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62CCE8-9D31-4454-9B70-4FE41538B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296"/>
            <a:ext cx="12192000" cy="380340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A9925B-DD53-4D26-95C2-376F52521BA5}"/>
              </a:ext>
            </a:extLst>
          </p:cNvPr>
          <p:cNvSpPr/>
          <p:nvPr/>
        </p:nvSpPr>
        <p:spPr>
          <a:xfrm>
            <a:off x="97154" y="822961"/>
            <a:ext cx="12041506" cy="522922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400" dirty="0" err="1">
                <a:solidFill>
                  <a:schemeClr val="tx1"/>
                </a:solidFill>
              </a:rPr>
              <a:t>dbContext.SaveChanges</a:t>
            </a:r>
            <a:r>
              <a:rPr lang="en-US" sz="2400" dirty="0">
                <a:solidFill>
                  <a:schemeClr val="tx1"/>
                </a:solidFill>
              </a:rPr>
              <a:t>();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542FA62-9520-46F4-9DBC-2DF5086F4C63}"/>
              </a:ext>
            </a:extLst>
          </p:cNvPr>
          <p:cNvSpPr/>
          <p:nvPr/>
        </p:nvSpPr>
        <p:spPr>
          <a:xfrm>
            <a:off x="97155" y="1914525"/>
            <a:ext cx="12094845" cy="485775"/>
          </a:xfrm>
          <a:prstGeom prst="rect">
            <a:avLst/>
          </a:prstGeom>
          <a:solidFill>
            <a:schemeClr val="accent1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Find Customer from DB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3052D1-1CB5-4D76-B76C-98D8AA87140C}"/>
              </a:ext>
            </a:extLst>
          </p:cNvPr>
          <p:cNvSpPr/>
          <p:nvPr/>
        </p:nvSpPr>
        <p:spPr>
          <a:xfrm>
            <a:off x="97155" y="2415540"/>
            <a:ext cx="12094845" cy="485775"/>
          </a:xfrm>
          <a:prstGeom prst="rect">
            <a:avLst/>
          </a:prstGeom>
          <a:solidFill>
            <a:schemeClr val="accent2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Create Order from cart and customer details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F6853C-434C-4CFC-9813-2BD9312E40EC}"/>
              </a:ext>
            </a:extLst>
          </p:cNvPr>
          <p:cNvSpPr/>
          <p:nvPr/>
        </p:nvSpPr>
        <p:spPr>
          <a:xfrm>
            <a:off x="97155" y="2927985"/>
            <a:ext cx="12094845" cy="485775"/>
          </a:xfrm>
          <a:prstGeom prst="rect">
            <a:avLst/>
          </a:prstGeom>
          <a:solidFill>
            <a:schemeClr val="accent4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Post payment to Stripe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055B64-BE12-4F10-A719-25A451788C66}"/>
              </a:ext>
            </a:extLst>
          </p:cNvPr>
          <p:cNvSpPr/>
          <p:nvPr/>
        </p:nvSpPr>
        <p:spPr>
          <a:xfrm>
            <a:off x="97155" y="3440430"/>
            <a:ext cx="12094845" cy="485775"/>
          </a:xfrm>
          <a:prstGeom prst="rect">
            <a:avLst/>
          </a:prstGeom>
          <a:solidFill>
            <a:schemeClr val="accent6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Send thank you email via </a:t>
            </a:r>
            <a:r>
              <a:rPr lang="en-US" sz="2800" dirty="0" err="1">
                <a:latin typeface="+mj-lt"/>
              </a:rPr>
              <a:t>SendGrid</a:t>
            </a:r>
            <a:endParaRPr lang="en-US" sz="2800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F94D7F-610F-4EA6-8CEE-830141875900}"/>
              </a:ext>
            </a:extLst>
          </p:cNvPr>
          <p:cNvSpPr/>
          <p:nvPr/>
        </p:nvSpPr>
        <p:spPr>
          <a:xfrm>
            <a:off x="97154" y="3952875"/>
            <a:ext cx="12094845" cy="485775"/>
          </a:xfrm>
          <a:prstGeom prst="rect">
            <a:avLst/>
          </a:prstGeom>
          <a:solidFill>
            <a:schemeClr val="accent5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Publish a message to RabbitMQ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3430E6-23F1-4797-937B-F1E8F407AB09}"/>
              </a:ext>
            </a:extLst>
          </p:cNvPr>
          <p:cNvSpPr/>
          <p:nvPr/>
        </p:nvSpPr>
        <p:spPr>
          <a:xfrm>
            <a:off x="97155" y="4465320"/>
            <a:ext cx="12094845" cy="485775"/>
          </a:xfrm>
          <a:prstGeom prst="rect">
            <a:avLst/>
          </a:prstGeom>
          <a:solidFill>
            <a:schemeClr val="accent3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Redirect customer to “thank you” page</a:t>
            </a:r>
          </a:p>
        </p:txBody>
      </p:sp>
    </p:spTree>
    <p:extLst>
      <p:ext uri="{BB962C8B-B14F-4D97-AF65-F5344CB8AC3E}">
        <p14:creationId xmlns:p14="http://schemas.microsoft.com/office/powerpoint/2010/main" val="223050418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D90B9-BF4D-425B-A1E3-253426E83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slip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F8C91-1878-4559-9CEB-BC1F021C3A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605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DACEE3E5-3E8D-4D38-B0B4-BB4FE20539FD}"/>
              </a:ext>
            </a:extLst>
          </p:cNvPr>
          <p:cNvGrpSpPr/>
          <p:nvPr/>
        </p:nvGrpSpPr>
        <p:grpSpPr>
          <a:xfrm>
            <a:off x="1941189" y="865846"/>
            <a:ext cx="8309623" cy="5126308"/>
            <a:chOff x="1733704" y="636422"/>
            <a:chExt cx="4431514" cy="28748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FEEF1AD-C7E0-4944-A0BD-1240ADB3A7F2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200" dirty="0"/>
                <a:t>API</a:t>
              </a:r>
            </a:p>
          </p:txBody>
        </p:sp>
        <p:sp>
          <p:nvSpPr>
            <p:cNvPr id="5" name="Can 4">
              <a:extLst>
                <a:ext uri="{FF2B5EF4-FFF2-40B4-BE49-F238E27FC236}">
                  <a16:creationId xmlns:a16="http://schemas.microsoft.com/office/drawing/2014/main" id="{543CC8FE-9268-40F6-AEEA-A611EDAA2DA6}"/>
                </a:ext>
              </a:extLst>
            </p:cNvPr>
            <p:cNvSpPr/>
            <p:nvPr/>
          </p:nvSpPr>
          <p:spPr>
            <a:xfrm>
              <a:off x="2741223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DB</a:t>
              </a:r>
              <a:endParaRPr lang="en-US" sz="24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66140B2-C59E-47C4-8C87-8EA766728D94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API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03E3A13-9151-4C0F-88FA-960572935345}"/>
                </a:ext>
              </a:extLst>
            </p:cNvPr>
            <p:cNvCxnSpPr/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7820E6-C536-4CBD-94CA-B46A8D610F8F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58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POST</a:t>
              </a:r>
            </a:p>
          </p:txBody>
        </p:sp>
        <p:cxnSp>
          <p:nvCxnSpPr>
            <p:cNvPr id="9" name="Elbow Connector 13">
              <a:extLst>
                <a:ext uri="{FF2B5EF4-FFF2-40B4-BE49-F238E27FC236}">
                  <a16:creationId xmlns:a16="http://schemas.microsoft.com/office/drawing/2014/main" id="{CF733D40-C5AF-490D-A22B-93A302325429}"/>
                </a:ext>
              </a:extLst>
            </p:cNvPr>
            <p:cNvCxnSpPr>
              <a:stCxn id="6" idx="2"/>
              <a:endCxn id="5" idx="1"/>
            </p:cNvCxnSpPr>
            <p:nvPr/>
          </p:nvCxnSpPr>
          <p:spPr>
            <a:xfrm rot="5400000">
              <a:off x="2958010" y="1758318"/>
              <a:ext cx="512064" cy="360421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6C66E9E-44DC-4648-873F-26BD7163A502}"/>
                </a:ext>
              </a:extLst>
            </p:cNvPr>
            <p:cNvSpPr/>
            <p:nvPr/>
          </p:nvSpPr>
          <p:spPr>
            <a:xfrm>
              <a:off x="5243503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Stripe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256E59-FAE8-4D05-B050-0320FB2E28BD}"/>
                </a:ext>
              </a:extLst>
            </p:cNvPr>
            <p:cNvSpPr/>
            <p:nvPr/>
          </p:nvSpPr>
          <p:spPr>
            <a:xfrm>
              <a:off x="5243499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SendGrid</a:t>
              </a:r>
              <a:endParaRPr lang="en-US" sz="24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880507-E62D-42D5-BCBE-99797597CCD3}"/>
                </a:ext>
              </a:extLst>
            </p:cNvPr>
            <p:cNvSpPr/>
            <p:nvPr/>
          </p:nvSpPr>
          <p:spPr>
            <a:xfrm>
              <a:off x="5243499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/>
                <a:t>RabbitMQ</a:t>
              </a:r>
              <a:endParaRPr lang="en-US" sz="20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C30A34F-EE5E-4D2A-A9F8-2EFCFA801081}"/>
                </a:ext>
              </a:extLst>
            </p:cNvPr>
            <p:cNvSpPr/>
            <p:nvPr/>
          </p:nvSpPr>
          <p:spPr>
            <a:xfrm>
              <a:off x="3451407" y="2325014"/>
              <a:ext cx="681070" cy="543764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Task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DEB40A1-1155-4C93-A1D7-A835BD714479}"/>
                </a:ext>
              </a:extLst>
            </p:cNvPr>
            <p:cNvCxnSpPr>
              <a:stCxn id="13" idx="1"/>
              <a:endCxn id="5" idx="4"/>
            </p:cNvCxnSpPr>
            <p:nvPr/>
          </p:nvCxnSpPr>
          <p:spPr>
            <a:xfrm flipH="1">
              <a:off x="3326439" y="2596896"/>
              <a:ext cx="12496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632DC94-386F-4FBA-A1E3-68E57842E8E2}"/>
                </a:ext>
              </a:extLst>
            </p:cNvPr>
            <p:cNvCxnSpPr>
              <a:stCxn id="13" idx="3"/>
              <a:endCxn id="18" idx="1"/>
            </p:cNvCxnSpPr>
            <p:nvPr/>
          </p:nvCxnSpPr>
          <p:spPr>
            <a:xfrm flipV="1">
              <a:off x="4132477" y="736539"/>
              <a:ext cx="1111022" cy="186035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6A2B7E-4E9D-4571-907F-F89EDFE5DFDE}"/>
                </a:ext>
              </a:extLst>
            </p:cNvPr>
            <p:cNvCxnSpPr>
              <a:stCxn id="10" idx="2"/>
              <a:endCxn id="19" idx="0"/>
            </p:cNvCxnSpPr>
            <p:nvPr/>
          </p:nvCxnSpPr>
          <p:spPr>
            <a:xfrm flipH="1">
              <a:off x="5410467" y="1419149"/>
              <a:ext cx="293894" cy="2633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6E4262C-8E73-41CB-814E-F2A5FA562B13}"/>
                </a:ext>
              </a:extLst>
            </p:cNvPr>
            <p:cNvCxnSpPr>
              <a:stCxn id="11" idx="2"/>
              <a:endCxn id="20" idx="0"/>
            </p:cNvCxnSpPr>
            <p:nvPr/>
          </p:nvCxnSpPr>
          <p:spPr>
            <a:xfrm flipH="1">
              <a:off x="5414736" y="2465222"/>
              <a:ext cx="289621" cy="2633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Direct Access Storage 10">
              <a:extLst>
                <a:ext uri="{FF2B5EF4-FFF2-40B4-BE49-F238E27FC236}">
                  <a16:creationId xmlns:a16="http://schemas.microsoft.com/office/drawing/2014/main" id="{F39946F4-615D-4607-B09C-C474ECDFEDF0}"/>
                </a:ext>
              </a:extLst>
            </p:cNvPr>
            <p:cNvSpPr/>
            <p:nvPr/>
          </p:nvSpPr>
          <p:spPr>
            <a:xfrm>
              <a:off x="5243499" y="636422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9" name="Direct Access Storage 29">
              <a:extLst>
                <a:ext uri="{FF2B5EF4-FFF2-40B4-BE49-F238E27FC236}">
                  <a16:creationId xmlns:a16="http://schemas.microsoft.com/office/drawing/2014/main" id="{5BEE45AF-75B3-4AC0-AEDE-27BD9C9D0DA0}"/>
                </a:ext>
              </a:extLst>
            </p:cNvPr>
            <p:cNvSpPr/>
            <p:nvPr/>
          </p:nvSpPr>
          <p:spPr>
            <a:xfrm>
              <a:off x="5243498" y="1682495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0" name="Direct Access Storage 31">
              <a:extLst>
                <a:ext uri="{FF2B5EF4-FFF2-40B4-BE49-F238E27FC236}">
                  <a16:creationId xmlns:a16="http://schemas.microsoft.com/office/drawing/2014/main" id="{0796952E-90EF-4610-874C-32C19C38754B}"/>
                </a:ext>
              </a:extLst>
            </p:cNvPr>
            <p:cNvSpPr/>
            <p:nvPr/>
          </p:nvSpPr>
          <p:spPr>
            <a:xfrm>
              <a:off x="5247767" y="2728568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62FAC97-F220-4939-B940-BDCF3FA7A4E6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8663052" y="729784"/>
            <a:ext cx="618146" cy="381000"/>
            <a:chOff x="838200" y="3886200"/>
            <a:chExt cx="914400" cy="6096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975BD68-143F-4E9C-B2D0-83D381B00A5E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DFB68E8F-C057-480A-82CB-A9A0E0E494DF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A0033D2C-BB87-46A0-8A9D-DFBB7A817685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B25F88E-49CD-4FBF-8A8B-5960CE2F737F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8184928" y="2825184"/>
            <a:ext cx="618146" cy="381000"/>
            <a:chOff x="838200" y="3886200"/>
            <a:chExt cx="914400" cy="6096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9377375-AFE2-4D6C-A488-5EED73B5CD42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C2E26948-09E9-43A9-8584-BF62EDB5157D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564194CF-309C-4400-A0B9-618A5C646BAE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EFF8D52-C712-44BD-91C2-66801BB27270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8213403" y="4707462"/>
            <a:ext cx="618146" cy="381000"/>
            <a:chOff x="838200" y="3886200"/>
            <a:chExt cx="914400" cy="6096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D5CE75A-B4AB-4F79-B0D9-3857CF981D52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922EB9E8-8956-4268-8E6D-CB74F2FC93A1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B9C867B7-3F9C-4EB4-8676-991B68B38A4D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358090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DACEE3E5-3E8D-4D38-B0B4-BB4FE20539FD}"/>
              </a:ext>
            </a:extLst>
          </p:cNvPr>
          <p:cNvGrpSpPr/>
          <p:nvPr/>
        </p:nvGrpSpPr>
        <p:grpSpPr>
          <a:xfrm>
            <a:off x="1941189" y="865846"/>
            <a:ext cx="8309623" cy="5126308"/>
            <a:chOff x="1733704" y="636422"/>
            <a:chExt cx="4431514" cy="28748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FEEF1AD-C7E0-4944-A0BD-1240ADB3A7F2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200" dirty="0"/>
                <a:t>API</a:t>
              </a:r>
            </a:p>
          </p:txBody>
        </p:sp>
        <p:sp>
          <p:nvSpPr>
            <p:cNvPr id="5" name="Can 4">
              <a:extLst>
                <a:ext uri="{FF2B5EF4-FFF2-40B4-BE49-F238E27FC236}">
                  <a16:creationId xmlns:a16="http://schemas.microsoft.com/office/drawing/2014/main" id="{543CC8FE-9268-40F6-AEEA-A611EDAA2DA6}"/>
                </a:ext>
              </a:extLst>
            </p:cNvPr>
            <p:cNvSpPr/>
            <p:nvPr/>
          </p:nvSpPr>
          <p:spPr>
            <a:xfrm>
              <a:off x="2741223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DB</a:t>
              </a:r>
              <a:endParaRPr lang="en-US" sz="24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66140B2-C59E-47C4-8C87-8EA766728D94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API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03E3A13-9151-4C0F-88FA-960572935345}"/>
                </a:ext>
              </a:extLst>
            </p:cNvPr>
            <p:cNvCxnSpPr/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7820E6-C536-4CBD-94CA-B46A8D610F8F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58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POST</a:t>
              </a:r>
            </a:p>
          </p:txBody>
        </p:sp>
        <p:cxnSp>
          <p:nvCxnSpPr>
            <p:cNvPr id="9" name="Elbow Connector 13">
              <a:extLst>
                <a:ext uri="{FF2B5EF4-FFF2-40B4-BE49-F238E27FC236}">
                  <a16:creationId xmlns:a16="http://schemas.microsoft.com/office/drawing/2014/main" id="{CF733D40-C5AF-490D-A22B-93A302325429}"/>
                </a:ext>
              </a:extLst>
            </p:cNvPr>
            <p:cNvCxnSpPr>
              <a:stCxn id="6" idx="2"/>
              <a:endCxn id="5" idx="1"/>
            </p:cNvCxnSpPr>
            <p:nvPr/>
          </p:nvCxnSpPr>
          <p:spPr>
            <a:xfrm rot="5400000">
              <a:off x="2958010" y="1758318"/>
              <a:ext cx="512064" cy="360421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6C66E9E-44DC-4648-873F-26BD7163A502}"/>
                </a:ext>
              </a:extLst>
            </p:cNvPr>
            <p:cNvSpPr/>
            <p:nvPr/>
          </p:nvSpPr>
          <p:spPr>
            <a:xfrm>
              <a:off x="5243503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Stripe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0256E59-FAE8-4D05-B050-0320FB2E28BD}"/>
                </a:ext>
              </a:extLst>
            </p:cNvPr>
            <p:cNvSpPr/>
            <p:nvPr/>
          </p:nvSpPr>
          <p:spPr>
            <a:xfrm>
              <a:off x="5243499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SendGrid</a:t>
              </a:r>
              <a:endParaRPr lang="en-US" sz="24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880507-E62D-42D5-BCBE-99797597CCD3}"/>
                </a:ext>
              </a:extLst>
            </p:cNvPr>
            <p:cNvSpPr/>
            <p:nvPr/>
          </p:nvSpPr>
          <p:spPr>
            <a:xfrm>
              <a:off x="5243499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/>
                <a:t>RabbitMQ</a:t>
              </a:r>
              <a:endParaRPr lang="en-US" sz="20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C30A34F-EE5E-4D2A-A9F8-2EFCFA801081}"/>
                </a:ext>
              </a:extLst>
            </p:cNvPr>
            <p:cNvSpPr/>
            <p:nvPr/>
          </p:nvSpPr>
          <p:spPr>
            <a:xfrm>
              <a:off x="3451407" y="2325014"/>
              <a:ext cx="681070" cy="543764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Task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DEB40A1-1155-4C93-A1D7-A835BD714479}"/>
                </a:ext>
              </a:extLst>
            </p:cNvPr>
            <p:cNvCxnSpPr>
              <a:stCxn id="13" idx="1"/>
              <a:endCxn id="5" idx="4"/>
            </p:cNvCxnSpPr>
            <p:nvPr/>
          </p:nvCxnSpPr>
          <p:spPr>
            <a:xfrm flipH="1">
              <a:off x="3326439" y="2596896"/>
              <a:ext cx="12496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632DC94-386F-4FBA-A1E3-68E57842E8E2}"/>
                </a:ext>
              </a:extLst>
            </p:cNvPr>
            <p:cNvCxnSpPr>
              <a:stCxn id="13" idx="3"/>
              <a:endCxn id="18" idx="1"/>
            </p:cNvCxnSpPr>
            <p:nvPr/>
          </p:nvCxnSpPr>
          <p:spPr>
            <a:xfrm flipV="1">
              <a:off x="4132477" y="736539"/>
              <a:ext cx="1111022" cy="186035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6A2B7E-4E9D-4571-907F-F89EDFE5DFDE}"/>
                </a:ext>
              </a:extLst>
            </p:cNvPr>
            <p:cNvCxnSpPr>
              <a:stCxn id="10" idx="2"/>
              <a:endCxn id="19" idx="0"/>
            </p:cNvCxnSpPr>
            <p:nvPr/>
          </p:nvCxnSpPr>
          <p:spPr>
            <a:xfrm flipH="1">
              <a:off x="5410467" y="1419149"/>
              <a:ext cx="293894" cy="2633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6E4262C-8E73-41CB-814E-F2A5FA562B13}"/>
                </a:ext>
              </a:extLst>
            </p:cNvPr>
            <p:cNvCxnSpPr>
              <a:stCxn id="11" idx="2"/>
              <a:endCxn id="20" idx="0"/>
            </p:cNvCxnSpPr>
            <p:nvPr/>
          </p:nvCxnSpPr>
          <p:spPr>
            <a:xfrm flipH="1">
              <a:off x="5414736" y="2465222"/>
              <a:ext cx="289621" cy="2633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Direct Access Storage 10">
              <a:extLst>
                <a:ext uri="{FF2B5EF4-FFF2-40B4-BE49-F238E27FC236}">
                  <a16:creationId xmlns:a16="http://schemas.microsoft.com/office/drawing/2014/main" id="{F39946F4-615D-4607-B09C-C474ECDFEDF0}"/>
                </a:ext>
              </a:extLst>
            </p:cNvPr>
            <p:cNvSpPr/>
            <p:nvPr/>
          </p:nvSpPr>
          <p:spPr>
            <a:xfrm>
              <a:off x="5243499" y="636422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9" name="Direct Access Storage 29">
              <a:extLst>
                <a:ext uri="{FF2B5EF4-FFF2-40B4-BE49-F238E27FC236}">
                  <a16:creationId xmlns:a16="http://schemas.microsoft.com/office/drawing/2014/main" id="{5BEE45AF-75B3-4AC0-AEDE-27BD9C9D0DA0}"/>
                </a:ext>
              </a:extLst>
            </p:cNvPr>
            <p:cNvSpPr/>
            <p:nvPr/>
          </p:nvSpPr>
          <p:spPr>
            <a:xfrm>
              <a:off x="5243498" y="1682495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0" name="Direct Access Storage 31">
              <a:extLst>
                <a:ext uri="{FF2B5EF4-FFF2-40B4-BE49-F238E27FC236}">
                  <a16:creationId xmlns:a16="http://schemas.microsoft.com/office/drawing/2014/main" id="{0796952E-90EF-4610-874C-32C19C38754B}"/>
                </a:ext>
              </a:extLst>
            </p:cNvPr>
            <p:cNvSpPr/>
            <p:nvPr/>
          </p:nvSpPr>
          <p:spPr>
            <a:xfrm>
              <a:off x="5247767" y="2728568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A462DCB-3141-411C-894F-48C3291DC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611" y="6181689"/>
            <a:ext cx="10058778" cy="37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2282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28099-A693-44CB-95DB-084835E3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Saga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76592-30E9-4040-908E-823A7B9ACB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2093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CC 3.0 from http://vasters.com/archive/Sagas.html">
            <a:extLst>
              <a:ext uri="{FF2B5EF4-FFF2-40B4-BE49-F238E27FC236}">
                <a16:creationId xmlns:a16="http://schemas.microsoft.com/office/drawing/2014/main" id="{C8FF07C4-4265-4749-9C55-3525A4B7B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850" y="1566863"/>
            <a:ext cx="8496300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449855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04FD-B14F-4996-8524-4C2CB750F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manager pattern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8EADC-DBC0-46EF-B654-62D2AEA9C2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21635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247B7F80-C1A3-4C08-8CB2-28F9FC6C43A6}"/>
              </a:ext>
            </a:extLst>
          </p:cNvPr>
          <p:cNvGrpSpPr/>
          <p:nvPr/>
        </p:nvGrpSpPr>
        <p:grpSpPr>
          <a:xfrm>
            <a:off x="1549303" y="890967"/>
            <a:ext cx="9093395" cy="5076066"/>
            <a:chOff x="1733704" y="636422"/>
            <a:chExt cx="5319216" cy="28748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3FEEC75-DA1C-454A-A38E-0F4432819DC1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200" dirty="0"/>
                <a:t>API</a:t>
              </a:r>
            </a:p>
          </p:txBody>
        </p:sp>
        <p:sp>
          <p:nvSpPr>
            <p:cNvPr id="5" name="Can 4">
              <a:extLst>
                <a:ext uri="{FF2B5EF4-FFF2-40B4-BE49-F238E27FC236}">
                  <a16:creationId xmlns:a16="http://schemas.microsoft.com/office/drawing/2014/main" id="{008285BA-846E-41A5-9A39-3F1AA9FE1B99}"/>
                </a:ext>
              </a:extLst>
            </p:cNvPr>
            <p:cNvSpPr/>
            <p:nvPr/>
          </p:nvSpPr>
          <p:spPr>
            <a:xfrm>
              <a:off x="2741223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DB</a:t>
              </a:r>
              <a:endParaRPr lang="en-US" sz="24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C3DBB40-444B-49F8-A88C-999C8DD9FCDA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API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9115DED-AA4D-4DC6-BE1E-70AD15B8BC77}"/>
                </a:ext>
              </a:extLst>
            </p:cNvPr>
            <p:cNvCxnSpPr/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1F9C12A-65E7-4BFB-9BCD-63F3A0F7F9E8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6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POST</a:t>
              </a:r>
            </a:p>
          </p:txBody>
        </p:sp>
        <p:cxnSp>
          <p:nvCxnSpPr>
            <p:cNvPr id="9" name="Elbow Connector 13">
              <a:extLst>
                <a:ext uri="{FF2B5EF4-FFF2-40B4-BE49-F238E27FC236}">
                  <a16:creationId xmlns:a16="http://schemas.microsoft.com/office/drawing/2014/main" id="{249F1EE9-9F9C-4532-8545-3E1359B6FB11}"/>
                </a:ext>
              </a:extLst>
            </p:cNvPr>
            <p:cNvCxnSpPr>
              <a:stCxn id="6" idx="2"/>
              <a:endCxn id="5" idx="1"/>
            </p:cNvCxnSpPr>
            <p:nvPr/>
          </p:nvCxnSpPr>
          <p:spPr>
            <a:xfrm rot="5400000">
              <a:off x="2958010" y="1758318"/>
              <a:ext cx="512064" cy="360421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0192B3-1063-4FDE-8F74-F851A004D39E}"/>
                </a:ext>
              </a:extLst>
            </p:cNvPr>
            <p:cNvSpPr/>
            <p:nvPr/>
          </p:nvSpPr>
          <p:spPr>
            <a:xfrm>
              <a:off x="6131205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Stripe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A870F98-EB6D-4897-8721-BF7764D1EBEA}"/>
                </a:ext>
              </a:extLst>
            </p:cNvPr>
            <p:cNvSpPr/>
            <p:nvPr/>
          </p:nvSpPr>
          <p:spPr>
            <a:xfrm>
              <a:off x="6131201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SendGrid</a:t>
              </a:r>
              <a:endParaRPr lang="en-US" sz="24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FAF7D77-1265-4CC5-AE57-4D8AFE76ED52}"/>
                </a:ext>
              </a:extLst>
            </p:cNvPr>
            <p:cNvSpPr/>
            <p:nvPr/>
          </p:nvSpPr>
          <p:spPr>
            <a:xfrm>
              <a:off x="6131201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/>
                <a:t>RabbitMQ</a:t>
              </a:r>
              <a:endParaRPr lang="en-US" sz="20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6120962-D3AE-4397-B768-B0D16A987A0B}"/>
                </a:ext>
              </a:extLst>
            </p:cNvPr>
            <p:cNvSpPr/>
            <p:nvPr/>
          </p:nvSpPr>
          <p:spPr>
            <a:xfrm>
              <a:off x="3451407" y="2325014"/>
              <a:ext cx="681070" cy="543764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Task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603FD4E-B9DA-482D-8BF4-99E60F4CB0B5}"/>
                </a:ext>
              </a:extLst>
            </p:cNvPr>
            <p:cNvCxnSpPr>
              <a:stCxn id="13" idx="1"/>
              <a:endCxn id="5" idx="4"/>
            </p:cNvCxnSpPr>
            <p:nvPr/>
          </p:nvCxnSpPr>
          <p:spPr>
            <a:xfrm flipH="1">
              <a:off x="3326439" y="2596896"/>
              <a:ext cx="12496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Direct Access Storage 10">
              <a:extLst>
                <a:ext uri="{FF2B5EF4-FFF2-40B4-BE49-F238E27FC236}">
                  <a16:creationId xmlns:a16="http://schemas.microsoft.com/office/drawing/2014/main" id="{EAED1EBC-9055-4384-A1A3-FC60897E1C98}"/>
                </a:ext>
              </a:extLst>
            </p:cNvPr>
            <p:cNvSpPr/>
            <p:nvPr/>
          </p:nvSpPr>
          <p:spPr>
            <a:xfrm>
              <a:off x="6131201" y="636422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6" name="Direct Access Storage 29">
              <a:extLst>
                <a:ext uri="{FF2B5EF4-FFF2-40B4-BE49-F238E27FC236}">
                  <a16:creationId xmlns:a16="http://schemas.microsoft.com/office/drawing/2014/main" id="{F889D6C0-0C8D-4971-A249-6EBD656FC8FB}"/>
                </a:ext>
              </a:extLst>
            </p:cNvPr>
            <p:cNvSpPr/>
            <p:nvPr/>
          </p:nvSpPr>
          <p:spPr>
            <a:xfrm>
              <a:off x="6131200" y="1682495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" name="Direct Access Storage 31">
              <a:extLst>
                <a:ext uri="{FF2B5EF4-FFF2-40B4-BE49-F238E27FC236}">
                  <a16:creationId xmlns:a16="http://schemas.microsoft.com/office/drawing/2014/main" id="{D5A45990-A68A-4547-98FF-30908811A8C5}"/>
                </a:ext>
              </a:extLst>
            </p:cNvPr>
            <p:cNvSpPr/>
            <p:nvPr/>
          </p:nvSpPr>
          <p:spPr>
            <a:xfrm>
              <a:off x="6135469" y="2728568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6D24870-0938-4343-AE6D-E1310706EF7C}"/>
                </a:ext>
              </a:extLst>
            </p:cNvPr>
            <p:cNvSpPr/>
            <p:nvPr/>
          </p:nvSpPr>
          <p:spPr>
            <a:xfrm>
              <a:off x="4633075" y="1682494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Process Manager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2EB67B30-ADEC-44D7-9E16-279E24C0CE2C}"/>
                </a:ext>
              </a:extLst>
            </p:cNvPr>
            <p:cNvCxnSpPr>
              <a:stCxn id="13" idx="3"/>
              <a:endCxn id="20" idx="1"/>
            </p:cNvCxnSpPr>
            <p:nvPr/>
          </p:nvCxnSpPr>
          <p:spPr>
            <a:xfrm flipV="1">
              <a:off x="4132477" y="1782611"/>
              <a:ext cx="500597" cy="81428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Direct Access Storage 24">
              <a:extLst>
                <a:ext uri="{FF2B5EF4-FFF2-40B4-BE49-F238E27FC236}">
                  <a16:creationId xmlns:a16="http://schemas.microsoft.com/office/drawing/2014/main" id="{DB1D9B1D-7270-41C4-9E40-244843C398D1}"/>
                </a:ext>
              </a:extLst>
            </p:cNvPr>
            <p:cNvSpPr/>
            <p:nvPr/>
          </p:nvSpPr>
          <p:spPr>
            <a:xfrm>
              <a:off x="4633074" y="1682494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2348F39-DB9E-4BA0-A6D6-6FD969B8EC0A}"/>
                </a:ext>
              </a:extLst>
            </p:cNvPr>
            <p:cNvCxnSpPr>
              <a:endCxn id="15" idx="1"/>
            </p:cNvCxnSpPr>
            <p:nvPr/>
          </p:nvCxnSpPr>
          <p:spPr>
            <a:xfrm flipV="1">
              <a:off x="5554790" y="736539"/>
              <a:ext cx="576411" cy="10460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304C0A6-11B8-488C-ACB0-B6D6A7AAB3C2}"/>
                </a:ext>
              </a:extLst>
            </p:cNvPr>
            <p:cNvCxnSpPr>
              <a:stCxn id="18" idx="3"/>
              <a:endCxn id="16" idx="1"/>
            </p:cNvCxnSpPr>
            <p:nvPr/>
          </p:nvCxnSpPr>
          <p:spPr>
            <a:xfrm flipV="1">
              <a:off x="5554790" y="1782612"/>
              <a:ext cx="576410" cy="2912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9DEE669-1832-4D41-86D0-CFE88CBE4EE9}"/>
                </a:ext>
              </a:extLst>
            </p:cNvPr>
            <p:cNvCxnSpPr>
              <a:endCxn id="17" idx="1"/>
            </p:cNvCxnSpPr>
            <p:nvPr/>
          </p:nvCxnSpPr>
          <p:spPr>
            <a:xfrm>
              <a:off x="5549106" y="2337204"/>
              <a:ext cx="586363" cy="49148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CCCCB5E-81BC-4C05-AD75-DE8D007F066A}"/>
                </a:ext>
              </a:extLst>
            </p:cNvPr>
            <p:cNvCxnSpPr/>
            <p:nvPr/>
          </p:nvCxnSpPr>
          <p:spPr>
            <a:xfrm flipV="1">
              <a:off x="5554081" y="868211"/>
              <a:ext cx="576411" cy="1046073"/>
            </a:xfrm>
            <a:prstGeom prst="straightConnector1">
              <a:avLst/>
            </a:prstGeom>
            <a:ln w="38100">
              <a:headEnd type="triangle" w="med" len="med"/>
              <a:tailEnd type="none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C45F3B3-3136-484B-A6D6-9466C962ADF7}"/>
                </a:ext>
              </a:extLst>
            </p:cNvPr>
            <p:cNvCxnSpPr/>
            <p:nvPr/>
          </p:nvCxnSpPr>
          <p:spPr>
            <a:xfrm flipV="1">
              <a:off x="5554081" y="1861727"/>
              <a:ext cx="576410" cy="291246"/>
            </a:xfrm>
            <a:prstGeom prst="straightConnector1">
              <a:avLst/>
            </a:prstGeom>
            <a:ln w="38100">
              <a:headEnd type="triangle" w="med" len="med"/>
              <a:tailEnd type="none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FE7709C-7EDD-4A07-87DC-A4A7F3EAA71A}"/>
                </a:ext>
              </a:extLst>
            </p:cNvPr>
            <p:cNvCxnSpPr/>
            <p:nvPr/>
          </p:nvCxnSpPr>
          <p:spPr>
            <a:xfrm>
              <a:off x="5549104" y="2414056"/>
              <a:ext cx="586363" cy="491481"/>
            </a:xfrm>
            <a:prstGeom prst="straightConnector1">
              <a:avLst/>
            </a:prstGeom>
            <a:ln w="38100">
              <a:headEnd type="triangle" w="med" len="med"/>
              <a:tailEnd type="none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7871756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04FD-B14F-4996-8524-4C2CB750F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Orchestration or choreography?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8EADC-DBC0-46EF-B654-62D2AEA9C2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Command-based or event-based?</a:t>
            </a:r>
          </a:p>
        </p:txBody>
      </p:sp>
    </p:spTree>
    <p:extLst>
      <p:ext uri="{BB962C8B-B14F-4D97-AF65-F5344CB8AC3E}">
        <p14:creationId xmlns:p14="http://schemas.microsoft.com/office/powerpoint/2010/main" val="334125440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CB948-3B41-4817-BCDE-99B36A5D4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coupling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1AD47-BB82-459A-9DFF-52EABF430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Stripe – orchestration</a:t>
            </a:r>
          </a:p>
          <a:p>
            <a:endParaRPr lang="en-US" sz="3600" dirty="0"/>
          </a:p>
          <a:p>
            <a:r>
              <a:rPr lang="en-US" sz="3600" dirty="0" err="1"/>
              <a:t>Sendgrid</a:t>
            </a:r>
            <a:r>
              <a:rPr lang="en-US" sz="3600" dirty="0"/>
              <a:t> – choreography</a:t>
            </a:r>
          </a:p>
          <a:p>
            <a:endParaRPr lang="en-US" sz="3600" dirty="0"/>
          </a:p>
          <a:p>
            <a:r>
              <a:rPr lang="en-US" sz="3600" dirty="0"/>
              <a:t>RabbitMQ - choreography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74232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CC906D-2C05-40A7-B765-3AED21E83FFB}"/>
              </a:ext>
            </a:extLst>
          </p:cNvPr>
          <p:cNvSpPr/>
          <p:nvPr/>
        </p:nvSpPr>
        <p:spPr>
          <a:xfrm>
            <a:off x="2870196" y="908552"/>
            <a:ext cx="2990457" cy="5040897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sz="3200" dirty="0"/>
              <a:t>API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BEF52E09-709E-4671-9BEF-F9162448CAF6}"/>
              </a:ext>
            </a:extLst>
          </p:cNvPr>
          <p:cNvSpPr/>
          <p:nvPr/>
        </p:nvSpPr>
        <p:spPr>
          <a:xfrm>
            <a:off x="3234243" y="3640642"/>
            <a:ext cx="1013714" cy="1410938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DB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D1F276-DE62-4E7E-82D3-96235EE35A0D}"/>
              </a:ext>
            </a:extLst>
          </p:cNvPr>
          <p:cNvSpPr/>
          <p:nvPr/>
        </p:nvSpPr>
        <p:spPr>
          <a:xfrm>
            <a:off x="3567123" y="1370313"/>
            <a:ext cx="1596600" cy="13724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API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E758CC-1D28-4980-B0A0-500946B0C5E2}"/>
              </a:ext>
            </a:extLst>
          </p:cNvPr>
          <p:cNvSpPr txBox="1"/>
          <p:nvPr/>
        </p:nvSpPr>
        <p:spPr>
          <a:xfrm>
            <a:off x="1489013" y="1516876"/>
            <a:ext cx="1241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POST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A1E78-7AE1-4501-B32F-FB9D4D2DDDD0}"/>
              </a:ext>
            </a:extLst>
          </p:cNvPr>
          <p:cNvSpPr/>
          <p:nvPr/>
        </p:nvSpPr>
        <p:spPr>
          <a:xfrm>
            <a:off x="9106388" y="908552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Stripe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E342DF-766F-43B3-B445-9A176A38A3BE}"/>
              </a:ext>
            </a:extLst>
          </p:cNvPr>
          <p:cNvSpPr/>
          <p:nvPr/>
        </p:nvSpPr>
        <p:spPr>
          <a:xfrm>
            <a:off x="9106381" y="2742772"/>
            <a:ext cx="1596600" cy="8617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/>
              <a:t>SendGrid</a:t>
            </a:r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0420B-3927-417B-8C71-2D2318B2E4B1}"/>
              </a:ext>
            </a:extLst>
          </p:cNvPr>
          <p:cNvSpPr/>
          <p:nvPr/>
        </p:nvSpPr>
        <p:spPr>
          <a:xfrm>
            <a:off x="9105153" y="3890763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A4D590-204B-427A-ABDE-A060BB375F57}"/>
              </a:ext>
            </a:extLst>
          </p:cNvPr>
          <p:cNvSpPr/>
          <p:nvPr/>
        </p:nvSpPr>
        <p:spPr>
          <a:xfrm>
            <a:off x="4464428" y="3869384"/>
            <a:ext cx="1179753" cy="9534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Task</a:t>
            </a:r>
          </a:p>
        </p:txBody>
      </p:sp>
      <p:sp>
        <p:nvSpPr>
          <p:cNvPr id="15" name="Direct Access Storage 10">
            <a:extLst>
              <a:ext uri="{FF2B5EF4-FFF2-40B4-BE49-F238E27FC236}">
                <a16:creationId xmlns:a16="http://schemas.microsoft.com/office/drawing/2014/main" id="{9A817393-E2B0-4DFE-BE53-BC1C920DE859}"/>
              </a:ext>
            </a:extLst>
          </p:cNvPr>
          <p:cNvSpPr/>
          <p:nvPr/>
        </p:nvSpPr>
        <p:spPr>
          <a:xfrm>
            <a:off x="9106381" y="908552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Direct Access Storage 29">
            <a:extLst>
              <a:ext uri="{FF2B5EF4-FFF2-40B4-BE49-F238E27FC236}">
                <a16:creationId xmlns:a16="http://schemas.microsoft.com/office/drawing/2014/main" id="{4CBD5BFA-4F1C-4CEE-B9BD-CFA9F134270A}"/>
              </a:ext>
            </a:extLst>
          </p:cNvPr>
          <p:cNvSpPr/>
          <p:nvPr/>
        </p:nvSpPr>
        <p:spPr>
          <a:xfrm>
            <a:off x="9106380" y="274277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7" name="Direct Access Storage 31">
            <a:extLst>
              <a:ext uri="{FF2B5EF4-FFF2-40B4-BE49-F238E27FC236}">
                <a16:creationId xmlns:a16="http://schemas.microsoft.com/office/drawing/2014/main" id="{F94E4111-1A8C-4B68-AE2B-A3462A2AA9CB}"/>
              </a:ext>
            </a:extLst>
          </p:cNvPr>
          <p:cNvSpPr/>
          <p:nvPr/>
        </p:nvSpPr>
        <p:spPr>
          <a:xfrm>
            <a:off x="9112546" y="389076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AA6628-9CAB-4F90-990D-84E5B611F8D5}"/>
              </a:ext>
            </a:extLst>
          </p:cNvPr>
          <p:cNvSpPr/>
          <p:nvPr/>
        </p:nvSpPr>
        <p:spPr>
          <a:xfrm>
            <a:off x="6511319" y="2742768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Process Manager</a:t>
            </a:r>
          </a:p>
        </p:txBody>
      </p:sp>
      <p:sp>
        <p:nvSpPr>
          <p:cNvPr id="20" name="Direct Access Storage 24">
            <a:extLst>
              <a:ext uri="{FF2B5EF4-FFF2-40B4-BE49-F238E27FC236}">
                <a16:creationId xmlns:a16="http://schemas.microsoft.com/office/drawing/2014/main" id="{1DD0635D-DF61-4511-8209-942712378FAF}"/>
              </a:ext>
            </a:extLst>
          </p:cNvPr>
          <p:cNvSpPr/>
          <p:nvPr/>
        </p:nvSpPr>
        <p:spPr>
          <a:xfrm>
            <a:off x="6511318" y="2742768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075325-9F8C-4ECD-AEE5-870B93815B78}"/>
              </a:ext>
            </a:extLst>
          </p:cNvPr>
          <p:cNvSpPr/>
          <p:nvPr/>
        </p:nvSpPr>
        <p:spPr>
          <a:xfrm>
            <a:off x="9105153" y="5032339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B</a:t>
            </a:r>
          </a:p>
        </p:txBody>
      </p:sp>
      <p:sp>
        <p:nvSpPr>
          <p:cNvPr id="26" name="Direct Access Storage 28">
            <a:extLst>
              <a:ext uri="{FF2B5EF4-FFF2-40B4-BE49-F238E27FC236}">
                <a16:creationId xmlns:a16="http://schemas.microsoft.com/office/drawing/2014/main" id="{D7B02871-CFFA-4482-A904-DE778F85CAD2}"/>
              </a:ext>
            </a:extLst>
          </p:cNvPr>
          <p:cNvSpPr/>
          <p:nvPr/>
        </p:nvSpPr>
        <p:spPr>
          <a:xfrm>
            <a:off x="9112546" y="5032336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592037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97033E-1F0F-4200-A633-1078C41F2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is ALWAYS an option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FC996-D0B9-46C7-A270-0C6AFD9C1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4377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CC906D-2C05-40A7-B765-3AED21E83FFB}"/>
              </a:ext>
            </a:extLst>
          </p:cNvPr>
          <p:cNvSpPr/>
          <p:nvPr/>
        </p:nvSpPr>
        <p:spPr>
          <a:xfrm>
            <a:off x="2870196" y="908552"/>
            <a:ext cx="2990457" cy="5040897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sz="3200" dirty="0"/>
              <a:t>API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BEF52E09-709E-4671-9BEF-F9162448CAF6}"/>
              </a:ext>
            </a:extLst>
          </p:cNvPr>
          <p:cNvSpPr/>
          <p:nvPr/>
        </p:nvSpPr>
        <p:spPr>
          <a:xfrm>
            <a:off x="3234243" y="3640642"/>
            <a:ext cx="1013714" cy="1410938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DB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D1F276-DE62-4E7E-82D3-96235EE35A0D}"/>
              </a:ext>
            </a:extLst>
          </p:cNvPr>
          <p:cNvSpPr/>
          <p:nvPr/>
        </p:nvSpPr>
        <p:spPr>
          <a:xfrm>
            <a:off x="3567123" y="1370313"/>
            <a:ext cx="1596600" cy="13724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API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F2D05A0-5FB1-425D-9C49-A5899EB46A6A}"/>
              </a:ext>
            </a:extLst>
          </p:cNvPr>
          <p:cNvCxnSpPr/>
          <p:nvPr/>
        </p:nvCxnSpPr>
        <p:spPr>
          <a:xfrm>
            <a:off x="1666410" y="2056542"/>
            <a:ext cx="190071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E758CC-1D28-4980-B0A0-500946B0C5E2}"/>
              </a:ext>
            </a:extLst>
          </p:cNvPr>
          <p:cNvSpPr txBox="1"/>
          <p:nvPr/>
        </p:nvSpPr>
        <p:spPr>
          <a:xfrm>
            <a:off x="1489013" y="1516876"/>
            <a:ext cx="1241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POST</a:t>
            </a:r>
          </a:p>
        </p:txBody>
      </p:sp>
      <p:cxnSp>
        <p:nvCxnSpPr>
          <p:cNvPr id="9" name="Elbow Connector 13">
            <a:extLst>
              <a:ext uri="{FF2B5EF4-FFF2-40B4-BE49-F238E27FC236}">
                <a16:creationId xmlns:a16="http://schemas.microsoft.com/office/drawing/2014/main" id="{AADC7FBE-1AF3-4D82-9F6E-AFEB04D74E82}"/>
              </a:ext>
            </a:extLst>
          </p:cNvPr>
          <p:cNvCxnSpPr>
            <a:stCxn id="6" idx="2"/>
            <a:endCxn id="5" idx="1"/>
          </p:cNvCxnSpPr>
          <p:nvPr/>
        </p:nvCxnSpPr>
        <p:spPr>
          <a:xfrm rot="5400000">
            <a:off x="3604328" y="2879546"/>
            <a:ext cx="897870" cy="624323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F8BA1E78-7AE1-4501-B32F-FB9D4D2DDDD0}"/>
              </a:ext>
            </a:extLst>
          </p:cNvPr>
          <p:cNvSpPr/>
          <p:nvPr/>
        </p:nvSpPr>
        <p:spPr>
          <a:xfrm>
            <a:off x="9106388" y="908552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Stripe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E342DF-766F-43B3-B445-9A176A38A3BE}"/>
              </a:ext>
            </a:extLst>
          </p:cNvPr>
          <p:cNvSpPr/>
          <p:nvPr/>
        </p:nvSpPr>
        <p:spPr>
          <a:xfrm>
            <a:off x="9106381" y="2742772"/>
            <a:ext cx="1596600" cy="8617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/>
              <a:t>SendGrid</a:t>
            </a:r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0420B-3927-417B-8C71-2D2318B2E4B1}"/>
              </a:ext>
            </a:extLst>
          </p:cNvPr>
          <p:cNvSpPr/>
          <p:nvPr/>
        </p:nvSpPr>
        <p:spPr>
          <a:xfrm>
            <a:off x="9105153" y="3890763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A4D590-204B-427A-ABDE-A060BB375F57}"/>
              </a:ext>
            </a:extLst>
          </p:cNvPr>
          <p:cNvSpPr/>
          <p:nvPr/>
        </p:nvSpPr>
        <p:spPr>
          <a:xfrm>
            <a:off x="4464428" y="3869384"/>
            <a:ext cx="1179753" cy="9534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Task</a:t>
            </a:r>
          </a:p>
        </p:txBody>
      </p:sp>
      <p:sp>
        <p:nvSpPr>
          <p:cNvPr id="15" name="Direct Access Storage 10">
            <a:extLst>
              <a:ext uri="{FF2B5EF4-FFF2-40B4-BE49-F238E27FC236}">
                <a16:creationId xmlns:a16="http://schemas.microsoft.com/office/drawing/2014/main" id="{9A817393-E2B0-4DFE-BE53-BC1C920DE859}"/>
              </a:ext>
            </a:extLst>
          </p:cNvPr>
          <p:cNvSpPr/>
          <p:nvPr/>
        </p:nvSpPr>
        <p:spPr>
          <a:xfrm>
            <a:off x="9106381" y="908552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Direct Access Storage 29">
            <a:extLst>
              <a:ext uri="{FF2B5EF4-FFF2-40B4-BE49-F238E27FC236}">
                <a16:creationId xmlns:a16="http://schemas.microsoft.com/office/drawing/2014/main" id="{4CBD5BFA-4F1C-4CEE-B9BD-CFA9F134270A}"/>
              </a:ext>
            </a:extLst>
          </p:cNvPr>
          <p:cNvSpPr/>
          <p:nvPr/>
        </p:nvSpPr>
        <p:spPr>
          <a:xfrm>
            <a:off x="9106380" y="274277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7" name="Direct Access Storage 31">
            <a:extLst>
              <a:ext uri="{FF2B5EF4-FFF2-40B4-BE49-F238E27FC236}">
                <a16:creationId xmlns:a16="http://schemas.microsoft.com/office/drawing/2014/main" id="{F94E4111-1A8C-4B68-AE2B-A3462A2AA9CB}"/>
              </a:ext>
            </a:extLst>
          </p:cNvPr>
          <p:cNvSpPr/>
          <p:nvPr/>
        </p:nvSpPr>
        <p:spPr>
          <a:xfrm>
            <a:off x="9112546" y="389076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AA6628-9CAB-4F90-990D-84E5B611F8D5}"/>
              </a:ext>
            </a:extLst>
          </p:cNvPr>
          <p:cNvSpPr/>
          <p:nvPr/>
        </p:nvSpPr>
        <p:spPr>
          <a:xfrm>
            <a:off x="6511319" y="2742768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Process Manager</a:t>
            </a:r>
          </a:p>
        </p:txBody>
      </p:sp>
      <p:sp>
        <p:nvSpPr>
          <p:cNvPr id="20" name="Direct Access Storage 24">
            <a:extLst>
              <a:ext uri="{FF2B5EF4-FFF2-40B4-BE49-F238E27FC236}">
                <a16:creationId xmlns:a16="http://schemas.microsoft.com/office/drawing/2014/main" id="{1DD0635D-DF61-4511-8209-942712378FAF}"/>
              </a:ext>
            </a:extLst>
          </p:cNvPr>
          <p:cNvSpPr/>
          <p:nvPr/>
        </p:nvSpPr>
        <p:spPr>
          <a:xfrm>
            <a:off x="6511318" y="2742768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075325-9F8C-4ECD-AEE5-870B93815B78}"/>
              </a:ext>
            </a:extLst>
          </p:cNvPr>
          <p:cNvSpPr/>
          <p:nvPr/>
        </p:nvSpPr>
        <p:spPr>
          <a:xfrm>
            <a:off x="9105153" y="5032339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B</a:t>
            </a:r>
          </a:p>
        </p:txBody>
      </p:sp>
      <p:sp>
        <p:nvSpPr>
          <p:cNvPr id="26" name="Direct Access Storage 28">
            <a:extLst>
              <a:ext uri="{FF2B5EF4-FFF2-40B4-BE49-F238E27FC236}">
                <a16:creationId xmlns:a16="http://schemas.microsoft.com/office/drawing/2014/main" id="{D7B02871-CFFA-4482-A904-DE778F85CAD2}"/>
              </a:ext>
            </a:extLst>
          </p:cNvPr>
          <p:cNvSpPr/>
          <p:nvPr/>
        </p:nvSpPr>
        <p:spPr>
          <a:xfrm>
            <a:off x="9112546" y="5032336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45307954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CC906D-2C05-40A7-B765-3AED21E83FFB}"/>
              </a:ext>
            </a:extLst>
          </p:cNvPr>
          <p:cNvSpPr/>
          <p:nvPr/>
        </p:nvSpPr>
        <p:spPr>
          <a:xfrm>
            <a:off x="2870196" y="908552"/>
            <a:ext cx="2990457" cy="5040897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sz="3200" dirty="0"/>
              <a:t>API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BEF52E09-709E-4671-9BEF-F9162448CAF6}"/>
              </a:ext>
            </a:extLst>
          </p:cNvPr>
          <p:cNvSpPr/>
          <p:nvPr/>
        </p:nvSpPr>
        <p:spPr>
          <a:xfrm>
            <a:off x="3234243" y="3640642"/>
            <a:ext cx="1013714" cy="1410938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DB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D1F276-DE62-4E7E-82D3-96235EE35A0D}"/>
              </a:ext>
            </a:extLst>
          </p:cNvPr>
          <p:cNvSpPr/>
          <p:nvPr/>
        </p:nvSpPr>
        <p:spPr>
          <a:xfrm>
            <a:off x="3567123" y="1370313"/>
            <a:ext cx="1596600" cy="13724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API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A1E78-7AE1-4501-B32F-FB9D4D2DDDD0}"/>
              </a:ext>
            </a:extLst>
          </p:cNvPr>
          <p:cNvSpPr/>
          <p:nvPr/>
        </p:nvSpPr>
        <p:spPr>
          <a:xfrm>
            <a:off x="9106388" y="908552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Stripe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E342DF-766F-43B3-B445-9A176A38A3BE}"/>
              </a:ext>
            </a:extLst>
          </p:cNvPr>
          <p:cNvSpPr/>
          <p:nvPr/>
        </p:nvSpPr>
        <p:spPr>
          <a:xfrm>
            <a:off x="9106381" y="2742772"/>
            <a:ext cx="1596600" cy="8617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/>
              <a:t>SendGrid</a:t>
            </a:r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0420B-3927-417B-8C71-2D2318B2E4B1}"/>
              </a:ext>
            </a:extLst>
          </p:cNvPr>
          <p:cNvSpPr/>
          <p:nvPr/>
        </p:nvSpPr>
        <p:spPr>
          <a:xfrm>
            <a:off x="9105153" y="3890763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A4D590-204B-427A-ABDE-A060BB375F57}"/>
              </a:ext>
            </a:extLst>
          </p:cNvPr>
          <p:cNvSpPr/>
          <p:nvPr/>
        </p:nvSpPr>
        <p:spPr>
          <a:xfrm>
            <a:off x="4464428" y="3869384"/>
            <a:ext cx="1179753" cy="9534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Task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F4B884-64E9-4C6B-9586-A8026A6C1B26}"/>
              </a:ext>
            </a:extLst>
          </p:cNvPr>
          <p:cNvCxnSpPr>
            <a:stCxn id="13" idx="1"/>
            <a:endCxn id="5" idx="4"/>
          </p:cNvCxnSpPr>
          <p:nvPr/>
        </p:nvCxnSpPr>
        <p:spPr>
          <a:xfrm flipH="1">
            <a:off x="4247957" y="4346110"/>
            <a:ext cx="21647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Direct Access Storage 10">
            <a:extLst>
              <a:ext uri="{FF2B5EF4-FFF2-40B4-BE49-F238E27FC236}">
                <a16:creationId xmlns:a16="http://schemas.microsoft.com/office/drawing/2014/main" id="{9A817393-E2B0-4DFE-BE53-BC1C920DE859}"/>
              </a:ext>
            </a:extLst>
          </p:cNvPr>
          <p:cNvSpPr/>
          <p:nvPr/>
        </p:nvSpPr>
        <p:spPr>
          <a:xfrm>
            <a:off x="9106381" y="908552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Direct Access Storage 29">
            <a:extLst>
              <a:ext uri="{FF2B5EF4-FFF2-40B4-BE49-F238E27FC236}">
                <a16:creationId xmlns:a16="http://schemas.microsoft.com/office/drawing/2014/main" id="{4CBD5BFA-4F1C-4CEE-B9BD-CFA9F134270A}"/>
              </a:ext>
            </a:extLst>
          </p:cNvPr>
          <p:cNvSpPr/>
          <p:nvPr/>
        </p:nvSpPr>
        <p:spPr>
          <a:xfrm>
            <a:off x="9106380" y="274277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7" name="Direct Access Storage 31">
            <a:extLst>
              <a:ext uri="{FF2B5EF4-FFF2-40B4-BE49-F238E27FC236}">
                <a16:creationId xmlns:a16="http://schemas.microsoft.com/office/drawing/2014/main" id="{F94E4111-1A8C-4B68-AE2B-A3462A2AA9CB}"/>
              </a:ext>
            </a:extLst>
          </p:cNvPr>
          <p:cNvSpPr/>
          <p:nvPr/>
        </p:nvSpPr>
        <p:spPr>
          <a:xfrm>
            <a:off x="9112546" y="389076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AA6628-9CAB-4F90-990D-84E5B611F8D5}"/>
              </a:ext>
            </a:extLst>
          </p:cNvPr>
          <p:cNvSpPr/>
          <p:nvPr/>
        </p:nvSpPr>
        <p:spPr>
          <a:xfrm>
            <a:off x="6511319" y="2742768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Process Manager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7D8A057-2AAF-4804-A74E-25AE35C9AC21}"/>
              </a:ext>
            </a:extLst>
          </p:cNvPr>
          <p:cNvCxnSpPr>
            <a:stCxn id="13" idx="3"/>
            <a:endCxn id="20" idx="1"/>
          </p:cNvCxnSpPr>
          <p:nvPr/>
        </p:nvCxnSpPr>
        <p:spPr>
          <a:xfrm flipV="1">
            <a:off x="5644181" y="2918317"/>
            <a:ext cx="867137" cy="14277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Direct Access Storage 24">
            <a:extLst>
              <a:ext uri="{FF2B5EF4-FFF2-40B4-BE49-F238E27FC236}">
                <a16:creationId xmlns:a16="http://schemas.microsoft.com/office/drawing/2014/main" id="{1DD0635D-DF61-4511-8209-942712378FAF}"/>
              </a:ext>
            </a:extLst>
          </p:cNvPr>
          <p:cNvSpPr/>
          <p:nvPr/>
        </p:nvSpPr>
        <p:spPr>
          <a:xfrm>
            <a:off x="6511318" y="2742768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075325-9F8C-4ECD-AEE5-870B93815B78}"/>
              </a:ext>
            </a:extLst>
          </p:cNvPr>
          <p:cNvSpPr/>
          <p:nvPr/>
        </p:nvSpPr>
        <p:spPr>
          <a:xfrm>
            <a:off x="9105153" y="5032339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B</a:t>
            </a:r>
          </a:p>
        </p:txBody>
      </p:sp>
      <p:sp>
        <p:nvSpPr>
          <p:cNvPr id="26" name="Direct Access Storage 28">
            <a:extLst>
              <a:ext uri="{FF2B5EF4-FFF2-40B4-BE49-F238E27FC236}">
                <a16:creationId xmlns:a16="http://schemas.microsoft.com/office/drawing/2014/main" id="{D7B02871-CFFA-4482-A904-DE778F85CAD2}"/>
              </a:ext>
            </a:extLst>
          </p:cNvPr>
          <p:cNvSpPr/>
          <p:nvPr/>
        </p:nvSpPr>
        <p:spPr>
          <a:xfrm>
            <a:off x="9112546" y="5032336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ED6ECBC-4610-497A-A97B-CD4B678F29A1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638731" y="2537316"/>
            <a:ext cx="618146" cy="381000"/>
            <a:chOff x="838200" y="3886200"/>
            <a:chExt cx="914400" cy="6096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CEA845D-C306-432F-B95B-50C3CC9434FC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A31179FB-7800-4BD2-80A8-D80D4C3918AD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71F613FF-054B-4343-B777-788828144B82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117900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F48EBF-5830-4DAC-AA53-8ACCC81FB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223" y="438205"/>
            <a:ext cx="7757555" cy="598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15262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CC906D-2C05-40A7-B765-3AED21E83FFB}"/>
              </a:ext>
            </a:extLst>
          </p:cNvPr>
          <p:cNvSpPr/>
          <p:nvPr/>
        </p:nvSpPr>
        <p:spPr>
          <a:xfrm>
            <a:off x="2870196" y="908552"/>
            <a:ext cx="2990457" cy="5040897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sz="3200" dirty="0"/>
              <a:t>API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BEF52E09-709E-4671-9BEF-F9162448CAF6}"/>
              </a:ext>
            </a:extLst>
          </p:cNvPr>
          <p:cNvSpPr/>
          <p:nvPr/>
        </p:nvSpPr>
        <p:spPr>
          <a:xfrm>
            <a:off x="3234243" y="3640642"/>
            <a:ext cx="1013714" cy="1410938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DB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D1F276-DE62-4E7E-82D3-96235EE35A0D}"/>
              </a:ext>
            </a:extLst>
          </p:cNvPr>
          <p:cNvSpPr/>
          <p:nvPr/>
        </p:nvSpPr>
        <p:spPr>
          <a:xfrm>
            <a:off x="3567123" y="1370313"/>
            <a:ext cx="1596600" cy="13724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API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A1E78-7AE1-4501-B32F-FB9D4D2DDDD0}"/>
              </a:ext>
            </a:extLst>
          </p:cNvPr>
          <p:cNvSpPr/>
          <p:nvPr/>
        </p:nvSpPr>
        <p:spPr>
          <a:xfrm>
            <a:off x="9106388" y="908552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Stripe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E342DF-766F-43B3-B445-9A176A38A3BE}"/>
              </a:ext>
            </a:extLst>
          </p:cNvPr>
          <p:cNvSpPr/>
          <p:nvPr/>
        </p:nvSpPr>
        <p:spPr>
          <a:xfrm>
            <a:off x="9106381" y="2742772"/>
            <a:ext cx="1596600" cy="8617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/>
              <a:t>SendGrid</a:t>
            </a:r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0420B-3927-417B-8C71-2D2318B2E4B1}"/>
              </a:ext>
            </a:extLst>
          </p:cNvPr>
          <p:cNvSpPr/>
          <p:nvPr/>
        </p:nvSpPr>
        <p:spPr>
          <a:xfrm>
            <a:off x="9105153" y="3890763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A4D590-204B-427A-ABDE-A060BB375F57}"/>
              </a:ext>
            </a:extLst>
          </p:cNvPr>
          <p:cNvSpPr/>
          <p:nvPr/>
        </p:nvSpPr>
        <p:spPr>
          <a:xfrm>
            <a:off x="4464428" y="3869384"/>
            <a:ext cx="1179753" cy="9534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Task</a:t>
            </a:r>
          </a:p>
        </p:txBody>
      </p:sp>
      <p:sp>
        <p:nvSpPr>
          <p:cNvPr id="15" name="Direct Access Storage 10">
            <a:extLst>
              <a:ext uri="{FF2B5EF4-FFF2-40B4-BE49-F238E27FC236}">
                <a16:creationId xmlns:a16="http://schemas.microsoft.com/office/drawing/2014/main" id="{9A817393-E2B0-4DFE-BE53-BC1C920DE859}"/>
              </a:ext>
            </a:extLst>
          </p:cNvPr>
          <p:cNvSpPr/>
          <p:nvPr/>
        </p:nvSpPr>
        <p:spPr>
          <a:xfrm>
            <a:off x="9106381" y="908552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Direct Access Storage 29">
            <a:extLst>
              <a:ext uri="{FF2B5EF4-FFF2-40B4-BE49-F238E27FC236}">
                <a16:creationId xmlns:a16="http://schemas.microsoft.com/office/drawing/2014/main" id="{4CBD5BFA-4F1C-4CEE-B9BD-CFA9F134270A}"/>
              </a:ext>
            </a:extLst>
          </p:cNvPr>
          <p:cNvSpPr/>
          <p:nvPr/>
        </p:nvSpPr>
        <p:spPr>
          <a:xfrm>
            <a:off x="9106380" y="274277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7" name="Direct Access Storage 31">
            <a:extLst>
              <a:ext uri="{FF2B5EF4-FFF2-40B4-BE49-F238E27FC236}">
                <a16:creationId xmlns:a16="http://schemas.microsoft.com/office/drawing/2014/main" id="{F94E4111-1A8C-4B68-AE2B-A3462A2AA9CB}"/>
              </a:ext>
            </a:extLst>
          </p:cNvPr>
          <p:cNvSpPr/>
          <p:nvPr/>
        </p:nvSpPr>
        <p:spPr>
          <a:xfrm>
            <a:off x="9112546" y="389076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AA6628-9CAB-4F90-990D-84E5B611F8D5}"/>
              </a:ext>
            </a:extLst>
          </p:cNvPr>
          <p:cNvSpPr/>
          <p:nvPr/>
        </p:nvSpPr>
        <p:spPr>
          <a:xfrm>
            <a:off x="6511319" y="2742768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Process Manager</a:t>
            </a:r>
          </a:p>
        </p:txBody>
      </p:sp>
      <p:sp>
        <p:nvSpPr>
          <p:cNvPr id="20" name="Direct Access Storage 24">
            <a:extLst>
              <a:ext uri="{FF2B5EF4-FFF2-40B4-BE49-F238E27FC236}">
                <a16:creationId xmlns:a16="http://schemas.microsoft.com/office/drawing/2014/main" id="{1DD0635D-DF61-4511-8209-942712378FAF}"/>
              </a:ext>
            </a:extLst>
          </p:cNvPr>
          <p:cNvSpPr/>
          <p:nvPr/>
        </p:nvSpPr>
        <p:spPr>
          <a:xfrm>
            <a:off x="6511318" y="2742768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075325-9F8C-4ECD-AEE5-870B93815B78}"/>
              </a:ext>
            </a:extLst>
          </p:cNvPr>
          <p:cNvSpPr/>
          <p:nvPr/>
        </p:nvSpPr>
        <p:spPr>
          <a:xfrm>
            <a:off x="9105153" y="5032339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B</a:t>
            </a:r>
          </a:p>
        </p:txBody>
      </p:sp>
      <p:sp>
        <p:nvSpPr>
          <p:cNvPr id="26" name="Direct Access Storage 28">
            <a:extLst>
              <a:ext uri="{FF2B5EF4-FFF2-40B4-BE49-F238E27FC236}">
                <a16:creationId xmlns:a16="http://schemas.microsoft.com/office/drawing/2014/main" id="{D7B02871-CFFA-4482-A904-DE778F85CAD2}"/>
              </a:ext>
            </a:extLst>
          </p:cNvPr>
          <p:cNvSpPr/>
          <p:nvPr/>
        </p:nvSpPr>
        <p:spPr>
          <a:xfrm>
            <a:off x="9112546" y="5032336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28" name="Elbow Connector 33">
            <a:extLst>
              <a:ext uri="{FF2B5EF4-FFF2-40B4-BE49-F238E27FC236}">
                <a16:creationId xmlns:a16="http://schemas.microsoft.com/office/drawing/2014/main" id="{E5C2F8B8-4C15-4D02-BFFD-47089A940787}"/>
              </a:ext>
            </a:extLst>
          </p:cNvPr>
          <p:cNvCxnSpPr>
            <a:stCxn id="18" idx="1"/>
            <a:endCxn id="5" idx="1"/>
          </p:cNvCxnSpPr>
          <p:nvPr/>
        </p:nvCxnSpPr>
        <p:spPr>
          <a:xfrm rot="10800000" flipV="1">
            <a:off x="3741100" y="3428999"/>
            <a:ext cx="2770219" cy="211643"/>
          </a:xfrm>
          <a:prstGeom prst="bent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131699D-D4AC-4B0E-A1AF-B6E9DDEF0FD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638731" y="2537316"/>
            <a:ext cx="618146" cy="381000"/>
            <a:chOff x="838200" y="3886200"/>
            <a:chExt cx="914400" cy="6096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9DCFAE5-184C-4617-95A8-402D387DB885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57DF527A-78CE-48FE-ABBB-B0D85C17F0B6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329BBC62-085E-4FC3-9912-2493F825F41D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770262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F0F583B1-0CEA-49C2-B75C-E8C74A0A5A41}"/>
              </a:ext>
            </a:extLst>
          </p:cNvPr>
          <p:cNvGrpSpPr/>
          <p:nvPr/>
        </p:nvGrpSpPr>
        <p:grpSpPr>
          <a:xfrm>
            <a:off x="2870196" y="908552"/>
            <a:ext cx="7832792" cy="5040897"/>
            <a:chOff x="2531059" y="636422"/>
            <a:chExt cx="4521861" cy="28748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DCC906D-2C05-40A7-B765-3AED21E83FFB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200" dirty="0"/>
                <a:t>API</a:t>
              </a:r>
            </a:p>
          </p:txBody>
        </p:sp>
        <p:sp>
          <p:nvSpPr>
            <p:cNvPr id="5" name="Can 4">
              <a:extLst>
                <a:ext uri="{FF2B5EF4-FFF2-40B4-BE49-F238E27FC236}">
                  <a16:creationId xmlns:a16="http://schemas.microsoft.com/office/drawing/2014/main" id="{BEF52E09-709E-4671-9BEF-F9162448CAF6}"/>
                </a:ext>
              </a:extLst>
            </p:cNvPr>
            <p:cNvSpPr/>
            <p:nvPr/>
          </p:nvSpPr>
          <p:spPr>
            <a:xfrm>
              <a:off x="2741223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DB</a:t>
              </a:r>
              <a:endParaRPr lang="en-US" sz="24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FD1F276-DE62-4E7E-82D3-96235EE35A0D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API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8BA1E78-7AE1-4501-B32F-FB9D4D2DDDD0}"/>
                </a:ext>
              </a:extLst>
            </p:cNvPr>
            <p:cNvSpPr/>
            <p:nvPr/>
          </p:nvSpPr>
          <p:spPr>
            <a:xfrm>
              <a:off x="6131205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Stripe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8E342DF-766F-43B3-B445-9A176A38A3BE}"/>
                </a:ext>
              </a:extLst>
            </p:cNvPr>
            <p:cNvSpPr/>
            <p:nvPr/>
          </p:nvSpPr>
          <p:spPr>
            <a:xfrm>
              <a:off x="6131201" y="1682496"/>
              <a:ext cx="921715" cy="49147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400"/>
                <a:t>SendGrid</a:t>
              </a:r>
              <a:endParaRPr lang="en-US" sz="24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D80420B-3927-417B-8C71-2D2318B2E4B1}"/>
                </a:ext>
              </a:extLst>
            </p:cNvPr>
            <p:cNvSpPr/>
            <p:nvPr/>
          </p:nvSpPr>
          <p:spPr>
            <a:xfrm>
              <a:off x="6130492" y="2337207"/>
              <a:ext cx="921715" cy="49147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000" dirty="0"/>
                <a:t>Service 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8A4D590-204B-427A-ABDE-A060BB375F57}"/>
                </a:ext>
              </a:extLst>
            </p:cNvPr>
            <p:cNvSpPr/>
            <p:nvPr/>
          </p:nvSpPr>
          <p:spPr>
            <a:xfrm>
              <a:off x="3451407" y="2325014"/>
              <a:ext cx="681070" cy="543764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Task</a:t>
              </a:r>
            </a:p>
          </p:txBody>
        </p:sp>
        <p:sp>
          <p:nvSpPr>
            <p:cNvPr id="15" name="Direct Access Storage 10">
              <a:extLst>
                <a:ext uri="{FF2B5EF4-FFF2-40B4-BE49-F238E27FC236}">
                  <a16:creationId xmlns:a16="http://schemas.microsoft.com/office/drawing/2014/main" id="{9A817393-E2B0-4DFE-BE53-BC1C920DE859}"/>
                </a:ext>
              </a:extLst>
            </p:cNvPr>
            <p:cNvSpPr/>
            <p:nvPr/>
          </p:nvSpPr>
          <p:spPr>
            <a:xfrm>
              <a:off x="6131201" y="636422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6" name="Direct Access Storage 29">
              <a:extLst>
                <a:ext uri="{FF2B5EF4-FFF2-40B4-BE49-F238E27FC236}">
                  <a16:creationId xmlns:a16="http://schemas.microsoft.com/office/drawing/2014/main" id="{4CBD5BFA-4F1C-4CEE-B9BD-CFA9F134270A}"/>
                </a:ext>
              </a:extLst>
            </p:cNvPr>
            <p:cNvSpPr/>
            <p:nvPr/>
          </p:nvSpPr>
          <p:spPr>
            <a:xfrm>
              <a:off x="6131200" y="1682495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" name="Direct Access Storage 31">
              <a:extLst>
                <a:ext uri="{FF2B5EF4-FFF2-40B4-BE49-F238E27FC236}">
                  <a16:creationId xmlns:a16="http://schemas.microsoft.com/office/drawing/2014/main" id="{F94E4111-1A8C-4B68-AE2B-A3462A2AA9CB}"/>
                </a:ext>
              </a:extLst>
            </p:cNvPr>
            <p:cNvSpPr/>
            <p:nvPr/>
          </p:nvSpPr>
          <p:spPr>
            <a:xfrm>
              <a:off x="6134760" y="2337205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5AA6628-9CAB-4F90-990D-84E5B611F8D5}"/>
                </a:ext>
              </a:extLst>
            </p:cNvPr>
            <p:cNvSpPr/>
            <p:nvPr/>
          </p:nvSpPr>
          <p:spPr>
            <a:xfrm>
              <a:off x="4633075" y="1682494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Process Manager</a:t>
              </a:r>
            </a:p>
          </p:txBody>
        </p:sp>
        <p:sp>
          <p:nvSpPr>
            <p:cNvPr id="20" name="Direct Access Storage 24">
              <a:extLst>
                <a:ext uri="{FF2B5EF4-FFF2-40B4-BE49-F238E27FC236}">
                  <a16:creationId xmlns:a16="http://schemas.microsoft.com/office/drawing/2014/main" id="{1DD0635D-DF61-4511-8209-942712378FAF}"/>
                </a:ext>
              </a:extLst>
            </p:cNvPr>
            <p:cNvSpPr/>
            <p:nvPr/>
          </p:nvSpPr>
          <p:spPr>
            <a:xfrm>
              <a:off x="4633074" y="1682494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2F4E5CE-1E29-46F7-BD41-463353F9CC37}"/>
                </a:ext>
              </a:extLst>
            </p:cNvPr>
            <p:cNvCxnSpPr>
              <a:endCxn id="15" idx="1"/>
            </p:cNvCxnSpPr>
            <p:nvPr/>
          </p:nvCxnSpPr>
          <p:spPr>
            <a:xfrm flipV="1">
              <a:off x="5554790" y="736539"/>
              <a:ext cx="576411" cy="10460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E075325-9F8C-4ECD-AEE5-870B93815B78}"/>
                </a:ext>
              </a:extLst>
            </p:cNvPr>
            <p:cNvSpPr/>
            <p:nvPr/>
          </p:nvSpPr>
          <p:spPr>
            <a:xfrm>
              <a:off x="6130492" y="2988259"/>
              <a:ext cx="921715" cy="49147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000" dirty="0"/>
                <a:t>Service B</a:t>
              </a:r>
            </a:p>
          </p:txBody>
        </p:sp>
        <p:sp>
          <p:nvSpPr>
            <p:cNvPr id="26" name="Direct Access Storage 28">
              <a:extLst>
                <a:ext uri="{FF2B5EF4-FFF2-40B4-BE49-F238E27FC236}">
                  <a16:creationId xmlns:a16="http://schemas.microsoft.com/office/drawing/2014/main" id="{D7B02871-CFFA-4482-A904-DE778F85CAD2}"/>
                </a:ext>
              </a:extLst>
            </p:cNvPr>
            <p:cNvSpPr/>
            <p:nvPr/>
          </p:nvSpPr>
          <p:spPr>
            <a:xfrm>
              <a:off x="6134760" y="2988257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28" name="Elbow Connector 33">
              <a:extLst>
                <a:ext uri="{FF2B5EF4-FFF2-40B4-BE49-F238E27FC236}">
                  <a16:creationId xmlns:a16="http://schemas.microsoft.com/office/drawing/2014/main" id="{E5C2F8B8-4C15-4D02-BFFD-47089A940787}"/>
                </a:ext>
              </a:extLst>
            </p:cNvPr>
            <p:cNvCxnSpPr>
              <a:stCxn id="18" idx="1"/>
              <a:endCxn id="5" idx="1"/>
            </p:cNvCxnSpPr>
            <p:nvPr/>
          </p:nvCxnSpPr>
          <p:spPr>
            <a:xfrm rot="10800000" flipV="1">
              <a:off x="3033831" y="2073858"/>
              <a:ext cx="1599244" cy="120702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5FD0FDB-2466-426F-B11D-90C333FF155A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9225114" y="718052"/>
            <a:ext cx="618146" cy="381000"/>
            <a:chOff x="838200" y="3886200"/>
            <a:chExt cx="914400" cy="6096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43B8EC-A7A1-43D8-9F1E-4D92F5A4449C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A81F62DF-76E3-4048-AC60-0F7C3C758BD3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63904F31-2EB4-4200-8164-B368787EF1D6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899074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AF7E79-DE7C-4AA3-A798-E8E061E54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722400"/>
            <a:ext cx="10820400" cy="541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137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B0FBA7-DBB1-4A6E-8600-844BD2FCF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842" y="530035"/>
            <a:ext cx="9594316" cy="579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89925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CC906D-2C05-40A7-B765-3AED21E83FFB}"/>
              </a:ext>
            </a:extLst>
          </p:cNvPr>
          <p:cNvSpPr/>
          <p:nvPr/>
        </p:nvSpPr>
        <p:spPr>
          <a:xfrm>
            <a:off x="2870196" y="908552"/>
            <a:ext cx="2990457" cy="5040897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sz="3200" dirty="0"/>
              <a:t>API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BEF52E09-709E-4671-9BEF-F9162448CAF6}"/>
              </a:ext>
            </a:extLst>
          </p:cNvPr>
          <p:cNvSpPr/>
          <p:nvPr/>
        </p:nvSpPr>
        <p:spPr>
          <a:xfrm>
            <a:off x="3234243" y="3640642"/>
            <a:ext cx="1013714" cy="1410938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DB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D1F276-DE62-4E7E-82D3-96235EE35A0D}"/>
              </a:ext>
            </a:extLst>
          </p:cNvPr>
          <p:cNvSpPr/>
          <p:nvPr/>
        </p:nvSpPr>
        <p:spPr>
          <a:xfrm>
            <a:off x="3567123" y="1370313"/>
            <a:ext cx="1596600" cy="13724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API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A1E78-7AE1-4501-B32F-FB9D4D2DDDD0}"/>
              </a:ext>
            </a:extLst>
          </p:cNvPr>
          <p:cNvSpPr/>
          <p:nvPr/>
        </p:nvSpPr>
        <p:spPr>
          <a:xfrm>
            <a:off x="9106388" y="908552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Stripe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E342DF-766F-43B3-B445-9A176A38A3BE}"/>
              </a:ext>
            </a:extLst>
          </p:cNvPr>
          <p:cNvSpPr/>
          <p:nvPr/>
        </p:nvSpPr>
        <p:spPr>
          <a:xfrm>
            <a:off x="9106381" y="2742772"/>
            <a:ext cx="1596600" cy="8617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/>
              <a:t>SendGrid</a:t>
            </a:r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80420B-3927-417B-8C71-2D2318B2E4B1}"/>
              </a:ext>
            </a:extLst>
          </p:cNvPr>
          <p:cNvSpPr/>
          <p:nvPr/>
        </p:nvSpPr>
        <p:spPr>
          <a:xfrm>
            <a:off x="9105153" y="3890763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A4D590-204B-427A-ABDE-A060BB375F57}"/>
              </a:ext>
            </a:extLst>
          </p:cNvPr>
          <p:cNvSpPr/>
          <p:nvPr/>
        </p:nvSpPr>
        <p:spPr>
          <a:xfrm>
            <a:off x="4464428" y="3869384"/>
            <a:ext cx="1179753" cy="9534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Task</a:t>
            </a:r>
          </a:p>
        </p:txBody>
      </p:sp>
      <p:sp>
        <p:nvSpPr>
          <p:cNvPr id="15" name="Direct Access Storage 10">
            <a:extLst>
              <a:ext uri="{FF2B5EF4-FFF2-40B4-BE49-F238E27FC236}">
                <a16:creationId xmlns:a16="http://schemas.microsoft.com/office/drawing/2014/main" id="{9A817393-E2B0-4DFE-BE53-BC1C920DE859}"/>
              </a:ext>
            </a:extLst>
          </p:cNvPr>
          <p:cNvSpPr/>
          <p:nvPr/>
        </p:nvSpPr>
        <p:spPr>
          <a:xfrm>
            <a:off x="9106381" y="908552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Direct Access Storage 29">
            <a:extLst>
              <a:ext uri="{FF2B5EF4-FFF2-40B4-BE49-F238E27FC236}">
                <a16:creationId xmlns:a16="http://schemas.microsoft.com/office/drawing/2014/main" id="{4CBD5BFA-4F1C-4CEE-B9BD-CFA9F134270A}"/>
              </a:ext>
            </a:extLst>
          </p:cNvPr>
          <p:cNvSpPr/>
          <p:nvPr/>
        </p:nvSpPr>
        <p:spPr>
          <a:xfrm>
            <a:off x="9106380" y="274277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7" name="Direct Access Storage 31">
            <a:extLst>
              <a:ext uri="{FF2B5EF4-FFF2-40B4-BE49-F238E27FC236}">
                <a16:creationId xmlns:a16="http://schemas.microsoft.com/office/drawing/2014/main" id="{F94E4111-1A8C-4B68-AE2B-A3462A2AA9CB}"/>
              </a:ext>
            </a:extLst>
          </p:cNvPr>
          <p:cNvSpPr/>
          <p:nvPr/>
        </p:nvSpPr>
        <p:spPr>
          <a:xfrm>
            <a:off x="9112546" y="3890760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AA6628-9CAB-4F90-990D-84E5B611F8D5}"/>
              </a:ext>
            </a:extLst>
          </p:cNvPr>
          <p:cNvSpPr/>
          <p:nvPr/>
        </p:nvSpPr>
        <p:spPr>
          <a:xfrm>
            <a:off x="6511319" y="2742768"/>
            <a:ext cx="1596600" cy="13724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Process Manager</a:t>
            </a:r>
          </a:p>
        </p:txBody>
      </p:sp>
      <p:sp>
        <p:nvSpPr>
          <p:cNvPr id="20" name="Direct Access Storage 24">
            <a:extLst>
              <a:ext uri="{FF2B5EF4-FFF2-40B4-BE49-F238E27FC236}">
                <a16:creationId xmlns:a16="http://schemas.microsoft.com/office/drawing/2014/main" id="{1DD0635D-DF61-4511-8209-942712378FAF}"/>
              </a:ext>
            </a:extLst>
          </p:cNvPr>
          <p:cNvSpPr/>
          <p:nvPr/>
        </p:nvSpPr>
        <p:spPr>
          <a:xfrm>
            <a:off x="6511318" y="2742768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2F4E5CE-1E29-46F7-BD41-463353F9CC37}"/>
              </a:ext>
            </a:extLst>
          </p:cNvPr>
          <p:cNvCxnSpPr>
            <a:endCxn id="15" idx="1"/>
          </p:cNvCxnSpPr>
          <p:nvPr/>
        </p:nvCxnSpPr>
        <p:spPr>
          <a:xfrm flipV="1">
            <a:off x="8107919" y="1084100"/>
            <a:ext cx="998462" cy="183421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3DE9E24-2E03-4EC9-BC21-2CE18F1DA799}"/>
              </a:ext>
            </a:extLst>
          </p:cNvPr>
          <p:cNvCxnSpPr/>
          <p:nvPr/>
        </p:nvCxnSpPr>
        <p:spPr>
          <a:xfrm flipV="1">
            <a:off x="8106691" y="1314978"/>
            <a:ext cx="998462" cy="1834218"/>
          </a:xfrm>
          <a:prstGeom prst="straightConnector1">
            <a:avLst/>
          </a:prstGeom>
          <a:ln w="38100"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6E075325-9F8C-4ECD-AEE5-870B93815B78}"/>
              </a:ext>
            </a:extLst>
          </p:cNvPr>
          <p:cNvSpPr/>
          <p:nvPr/>
        </p:nvSpPr>
        <p:spPr>
          <a:xfrm>
            <a:off x="9105153" y="5032339"/>
            <a:ext cx="1596600" cy="86177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000" dirty="0"/>
              <a:t>Service B</a:t>
            </a:r>
          </a:p>
        </p:txBody>
      </p:sp>
      <p:sp>
        <p:nvSpPr>
          <p:cNvPr id="26" name="Direct Access Storage 28">
            <a:extLst>
              <a:ext uri="{FF2B5EF4-FFF2-40B4-BE49-F238E27FC236}">
                <a16:creationId xmlns:a16="http://schemas.microsoft.com/office/drawing/2014/main" id="{D7B02871-CFFA-4482-A904-DE778F85CAD2}"/>
              </a:ext>
            </a:extLst>
          </p:cNvPr>
          <p:cNvSpPr/>
          <p:nvPr/>
        </p:nvSpPr>
        <p:spPr>
          <a:xfrm>
            <a:off x="9112546" y="5032336"/>
            <a:ext cx="578447" cy="351097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28" name="Elbow Connector 33">
            <a:extLst>
              <a:ext uri="{FF2B5EF4-FFF2-40B4-BE49-F238E27FC236}">
                <a16:creationId xmlns:a16="http://schemas.microsoft.com/office/drawing/2014/main" id="{E5C2F8B8-4C15-4D02-BFFD-47089A940787}"/>
              </a:ext>
            </a:extLst>
          </p:cNvPr>
          <p:cNvCxnSpPr>
            <a:cxnSpLocks/>
            <a:stCxn id="18" idx="1"/>
            <a:endCxn id="5" idx="1"/>
          </p:cNvCxnSpPr>
          <p:nvPr/>
        </p:nvCxnSpPr>
        <p:spPr>
          <a:xfrm rot="10800000" flipV="1">
            <a:off x="3741100" y="3428999"/>
            <a:ext cx="2770219" cy="211643"/>
          </a:xfrm>
          <a:prstGeom prst="bent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56B50D4-A6CA-46C6-AA8A-C402AA17B525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638731" y="2596335"/>
            <a:ext cx="618146" cy="381000"/>
            <a:chOff x="838200" y="3886200"/>
            <a:chExt cx="914400" cy="6096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75AA5B3-6BCE-47EB-B458-3045F26B5769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450371E0-04BC-43B5-9F52-9281771AD91B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356D404F-63B3-4C76-9BC8-3FD3539C6A37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543808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6507D0-96A1-4BA4-909E-9D9F67964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67" y="611631"/>
            <a:ext cx="10092267" cy="563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970339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F0F583B1-0CEA-49C2-B75C-E8C74A0A5A41}"/>
              </a:ext>
            </a:extLst>
          </p:cNvPr>
          <p:cNvGrpSpPr/>
          <p:nvPr/>
        </p:nvGrpSpPr>
        <p:grpSpPr>
          <a:xfrm>
            <a:off x="2870196" y="908552"/>
            <a:ext cx="7832792" cy="5040897"/>
            <a:chOff x="2531059" y="636422"/>
            <a:chExt cx="4521861" cy="28748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DCC906D-2C05-40A7-B765-3AED21E83FFB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200" dirty="0"/>
                <a:t>API</a:t>
              </a:r>
            </a:p>
          </p:txBody>
        </p:sp>
        <p:sp>
          <p:nvSpPr>
            <p:cNvPr id="5" name="Can 4">
              <a:extLst>
                <a:ext uri="{FF2B5EF4-FFF2-40B4-BE49-F238E27FC236}">
                  <a16:creationId xmlns:a16="http://schemas.microsoft.com/office/drawing/2014/main" id="{BEF52E09-709E-4671-9BEF-F9162448CAF6}"/>
                </a:ext>
              </a:extLst>
            </p:cNvPr>
            <p:cNvSpPr/>
            <p:nvPr/>
          </p:nvSpPr>
          <p:spPr>
            <a:xfrm>
              <a:off x="2741223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DB</a:t>
              </a:r>
              <a:endParaRPr lang="en-US" sz="24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FD1F276-DE62-4E7E-82D3-96235EE35A0D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API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8BA1E78-7AE1-4501-B32F-FB9D4D2DDDD0}"/>
                </a:ext>
              </a:extLst>
            </p:cNvPr>
            <p:cNvSpPr/>
            <p:nvPr/>
          </p:nvSpPr>
          <p:spPr>
            <a:xfrm>
              <a:off x="6131205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Stripe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8E342DF-766F-43B3-B445-9A176A38A3BE}"/>
                </a:ext>
              </a:extLst>
            </p:cNvPr>
            <p:cNvSpPr/>
            <p:nvPr/>
          </p:nvSpPr>
          <p:spPr>
            <a:xfrm>
              <a:off x="6131201" y="1682496"/>
              <a:ext cx="921715" cy="49147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400"/>
                <a:t>SendGrid</a:t>
              </a:r>
              <a:endParaRPr lang="en-US" sz="24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D80420B-3927-417B-8C71-2D2318B2E4B1}"/>
                </a:ext>
              </a:extLst>
            </p:cNvPr>
            <p:cNvSpPr/>
            <p:nvPr/>
          </p:nvSpPr>
          <p:spPr>
            <a:xfrm>
              <a:off x="6130492" y="2337207"/>
              <a:ext cx="921715" cy="49147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000" dirty="0"/>
                <a:t>Service 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8A4D590-204B-427A-ABDE-A060BB375F57}"/>
                </a:ext>
              </a:extLst>
            </p:cNvPr>
            <p:cNvSpPr/>
            <p:nvPr/>
          </p:nvSpPr>
          <p:spPr>
            <a:xfrm>
              <a:off x="3451407" y="2325014"/>
              <a:ext cx="681070" cy="543764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Task</a:t>
              </a:r>
            </a:p>
          </p:txBody>
        </p:sp>
        <p:sp>
          <p:nvSpPr>
            <p:cNvPr id="15" name="Direct Access Storage 10">
              <a:extLst>
                <a:ext uri="{FF2B5EF4-FFF2-40B4-BE49-F238E27FC236}">
                  <a16:creationId xmlns:a16="http://schemas.microsoft.com/office/drawing/2014/main" id="{9A817393-E2B0-4DFE-BE53-BC1C920DE859}"/>
                </a:ext>
              </a:extLst>
            </p:cNvPr>
            <p:cNvSpPr/>
            <p:nvPr/>
          </p:nvSpPr>
          <p:spPr>
            <a:xfrm>
              <a:off x="6131201" y="636422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6" name="Direct Access Storage 29">
              <a:extLst>
                <a:ext uri="{FF2B5EF4-FFF2-40B4-BE49-F238E27FC236}">
                  <a16:creationId xmlns:a16="http://schemas.microsoft.com/office/drawing/2014/main" id="{4CBD5BFA-4F1C-4CEE-B9BD-CFA9F134270A}"/>
                </a:ext>
              </a:extLst>
            </p:cNvPr>
            <p:cNvSpPr/>
            <p:nvPr/>
          </p:nvSpPr>
          <p:spPr>
            <a:xfrm>
              <a:off x="6131200" y="1682495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" name="Direct Access Storage 31">
              <a:extLst>
                <a:ext uri="{FF2B5EF4-FFF2-40B4-BE49-F238E27FC236}">
                  <a16:creationId xmlns:a16="http://schemas.microsoft.com/office/drawing/2014/main" id="{F94E4111-1A8C-4B68-AE2B-A3462A2AA9CB}"/>
                </a:ext>
              </a:extLst>
            </p:cNvPr>
            <p:cNvSpPr/>
            <p:nvPr/>
          </p:nvSpPr>
          <p:spPr>
            <a:xfrm>
              <a:off x="6134760" y="2337205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5AA6628-9CAB-4F90-990D-84E5B611F8D5}"/>
                </a:ext>
              </a:extLst>
            </p:cNvPr>
            <p:cNvSpPr/>
            <p:nvPr/>
          </p:nvSpPr>
          <p:spPr>
            <a:xfrm>
              <a:off x="4633075" y="1682494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Process Manager</a:t>
              </a:r>
            </a:p>
          </p:txBody>
        </p:sp>
        <p:sp>
          <p:nvSpPr>
            <p:cNvPr id="20" name="Direct Access Storage 24">
              <a:extLst>
                <a:ext uri="{FF2B5EF4-FFF2-40B4-BE49-F238E27FC236}">
                  <a16:creationId xmlns:a16="http://schemas.microsoft.com/office/drawing/2014/main" id="{1DD0635D-DF61-4511-8209-942712378FAF}"/>
                </a:ext>
              </a:extLst>
            </p:cNvPr>
            <p:cNvSpPr/>
            <p:nvPr/>
          </p:nvSpPr>
          <p:spPr>
            <a:xfrm>
              <a:off x="4633074" y="1682494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3EA6301-5779-43DA-A437-EFE8C41F0143}"/>
                </a:ext>
              </a:extLst>
            </p:cNvPr>
            <p:cNvCxnSpPr>
              <a:stCxn id="18" idx="3"/>
              <a:endCxn id="16" idx="1"/>
            </p:cNvCxnSpPr>
            <p:nvPr/>
          </p:nvCxnSpPr>
          <p:spPr>
            <a:xfrm flipV="1">
              <a:off x="5554790" y="1782612"/>
              <a:ext cx="576410" cy="2912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C547026-B5F6-48EA-86B0-6869F1A9EFA2}"/>
                </a:ext>
              </a:extLst>
            </p:cNvPr>
            <p:cNvCxnSpPr>
              <a:stCxn id="18" idx="3"/>
              <a:endCxn id="17" idx="1"/>
            </p:cNvCxnSpPr>
            <p:nvPr/>
          </p:nvCxnSpPr>
          <p:spPr>
            <a:xfrm>
              <a:off x="5554790" y="2073858"/>
              <a:ext cx="579970" cy="36346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E075325-9F8C-4ECD-AEE5-870B93815B78}"/>
                </a:ext>
              </a:extLst>
            </p:cNvPr>
            <p:cNvSpPr/>
            <p:nvPr/>
          </p:nvSpPr>
          <p:spPr>
            <a:xfrm>
              <a:off x="6130492" y="2988259"/>
              <a:ext cx="921715" cy="49147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000" dirty="0"/>
                <a:t>Service B</a:t>
              </a:r>
            </a:p>
          </p:txBody>
        </p:sp>
        <p:sp>
          <p:nvSpPr>
            <p:cNvPr id="26" name="Direct Access Storage 28">
              <a:extLst>
                <a:ext uri="{FF2B5EF4-FFF2-40B4-BE49-F238E27FC236}">
                  <a16:creationId xmlns:a16="http://schemas.microsoft.com/office/drawing/2014/main" id="{D7B02871-CFFA-4482-A904-DE778F85CAD2}"/>
                </a:ext>
              </a:extLst>
            </p:cNvPr>
            <p:cNvSpPr/>
            <p:nvPr/>
          </p:nvSpPr>
          <p:spPr>
            <a:xfrm>
              <a:off x="6134760" y="2988257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6B936F4-D6F4-456C-B101-297F03524CA7}"/>
                </a:ext>
              </a:extLst>
            </p:cNvPr>
            <p:cNvCxnSpPr>
              <a:stCxn id="18" idx="3"/>
              <a:endCxn id="26" idx="1"/>
            </p:cNvCxnSpPr>
            <p:nvPr/>
          </p:nvCxnSpPr>
          <p:spPr>
            <a:xfrm>
              <a:off x="5554790" y="2073858"/>
              <a:ext cx="579970" cy="101451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Elbow Connector 33">
              <a:extLst>
                <a:ext uri="{FF2B5EF4-FFF2-40B4-BE49-F238E27FC236}">
                  <a16:creationId xmlns:a16="http://schemas.microsoft.com/office/drawing/2014/main" id="{E5C2F8B8-4C15-4D02-BFFD-47089A940787}"/>
                </a:ext>
              </a:extLst>
            </p:cNvPr>
            <p:cNvCxnSpPr>
              <a:stCxn id="18" idx="1"/>
              <a:endCxn id="5" idx="1"/>
            </p:cNvCxnSpPr>
            <p:nvPr/>
          </p:nvCxnSpPr>
          <p:spPr>
            <a:xfrm rot="10800000" flipV="1">
              <a:off x="3033831" y="2073858"/>
              <a:ext cx="1599244" cy="120702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4B4D234-8F0F-488B-96C7-420F0A8F4865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9228278" y="2537319"/>
            <a:ext cx="618146" cy="381000"/>
            <a:chOff x="838200" y="3886200"/>
            <a:chExt cx="914400" cy="6096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9BE2EB6-BF18-4694-AF92-A05477200DD7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B96218B3-A43E-4EA5-813A-CDBD5CC15269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A6F80442-6BB3-4B14-9A45-DAFE92986FEA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B59C404-9E10-4BCA-88C6-AA7986F7272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9228278" y="3711988"/>
            <a:ext cx="618146" cy="381000"/>
            <a:chOff x="838200" y="3886200"/>
            <a:chExt cx="914400" cy="6096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78757F5-C59E-47B3-894B-B1F8584D8A93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1B63F6F7-C554-4E87-A020-300C5CDF89C9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75157EFD-0FEC-4C63-836D-F177C7C7E241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A467780-41C9-4E27-A8C5-C9A71064A4C4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9228278" y="4861080"/>
            <a:ext cx="618146" cy="381000"/>
            <a:chOff x="838200" y="3886200"/>
            <a:chExt cx="914400" cy="6096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439CC5B-5500-4306-9F9D-7E3C13B2307B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DC6678B5-90C0-4278-9F71-99444AEEB473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D70B7341-3102-49F0-A1DE-227B7D787978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6507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013600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DDD7C8-2DB6-4710-97B0-905ED11AB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" y="1595903"/>
            <a:ext cx="11950700" cy="3666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20431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53BA3-8BE7-4156-905D-A182E1858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62C7C-4AE8-49F9-BC30-5B61B64877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5766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F0F583B1-0CEA-49C2-B75C-E8C74A0A5A41}"/>
              </a:ext>
            </a:extLst>
          </p:cNvPr>
          <p:cNvGrpSpPr/>
          <p:nvPr/>
        </p:nvGrpSpPr>
        <p:grpSpPr>
          <a:xfrm>
            <a:off x="2870196" y="908552"/>
            <a:ext cx="7832792" cy="5040897"/>
            <a:chOff x="2531059" y="636422"/>
            <a:chExt cx="4521861" cy="28748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DCC906D-2C05-40A7-B765-3AED21E83FFB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200" dirty="0"/>
                <a:t>API</a:t>
              </a:r>
            </a:p>
          </p:txBody>
        </p:sp>
        <p:sp>
          <p:nvSpPr>
            <p:cNvPr id="5" name="Can 4">
              <a:extLst>
                <a:ext uri="{FF2B5EF4-FFF2-40B4-BE49-F238E27FC236}">
                  <a16:creationId xmlns:a16="http://schemas.microsoft.com/office/drawing/2014/main" id="{BEF52E09-709E-4671-9BEF-F9162448CAF6}"/>
                </a:ext>
              </a:extLst>
            </p:cNvPr>
            <p:cNvSpPr/>
            <p:nvPr/>
          </p:nvSpPr>
          <p:spPr>
            <a:xfrm>
              <a:off x="2741223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DB</a:t>
              </a:r>
              <a:endParaRPr lang="en-US" sz="24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FD1F276-DE62-4E7E-82D3-96235EE35A0D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API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8BA1E78-7AE1-4501-B32F-FB9D4D2DDDD0}"/>
                </a:ext>
              </a:extLst>
            </p:cNvPr>
            <p:cNvSpPr/>
            <p:nvPr/>
          </p:nvSpPr>
          <p:spPr>
            <a:xfrm>
              <a:off x="6131205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Stripe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8E342DF-766F-43B3-B445-9A176A38A3BE}"/>
                </a:ext>
              </a:extLst>
            </p:cNvPr>
            <p:cNvSpPr/>
            <p:nvPr/>
          </p:nvSpPr>
          <p:spPr>
            <a:xfrm>
              <a:off x="6131201" y="1682496"/>
              <a:ext cx="921715" cy="49147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400"/>
                <a:t>SendGrid</a:t>
              </a:r>
              <a:endParaRPr lang="en-US" sz="24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D80420B-3927-417B-8C71-2D2318B2E4B1}"/>
                </a:ext>
              </a:extLst>
            </p:cNvPr>
            <p:cNvSpPr/>
            <p:nvPr/>
          </p:nvSpPr>
          <p:spPr>
            <a:xfrm>
              <a:off x="6130492" y="2337207"/>
              <a:ext cx="921715" cy="49147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000" dirty="0"/>
                <a:t>Service 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8A4D590-204B-427A-ABDE-A060BB375F57}"/>
                </a:ext>
              </a:extLst>
            </p:cNvPr>
            <p:cNvSpPr/>
            <p:nvPr/>
          </p:nvSpPr>
          <p:spPr>
            <a:xfrm>
              <a:off x="3451407" y="2325014"/>
              <a:ext cx="681070" cy="543764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Task</a:t>
              </a:r>
            </a:p>
          </p:txBody>
        </p:sp>
        <p:sp>
          <p:nvSpPr>
            <p:cNvPr id="15" name="Direct Access Storage 10">
              <a:extLst>
                <a:ext uri="{FF2B5EF4-FFF2-40B4-BE49-F238E27FC236}">
                  <a16:creationId xmlns:a16="http://schemas.microsoft.com/office/drawing/2014/main" id="{9A817393-E2B0-4DFE-BE53-BC1C920DE859}"/>
                </a:ext>
              </a:extLst>
            </p:cNvPr>
            <p:cNvSpPr/>
            <p:nvPr/>
          </p:nvSpPr>
          <p:spPr>
            <a:xfrm>
              <a:off x="6131201" y="636422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6" name="Direct Access Storage 29">
              <a:extLst>
                <a:ext uri="{FF2B5EF4-FFF2-40B4-BE49-F238E27FC236}">
                  <a16:creationId xmlns:a16="http://schemas.microsoft.com/office/drawing/2014/main" id="{4CBD5BFA-4F1C-4CEE-B9BD-CFA9F134270A}"/>
                </a:ext>
              </a:extLst>
            </p:cNvPr>
            <p:cNvSpPr/>
            <p:nvPr/>
          </p:nvSpPr>
          <p:spPr>
            <a:xfrm>
              <a:off x="6131200" y="1682495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" name="Direct Access Storage 31">
              <a:extLst>
                <a:ext uri="{FF2B5EF4-FFF2-40B4-BE49-F238E27FC236}">
                  <a16:creationId xmlns:a16="http://schemas.microsoft.com/office/drawing/2014/main" id="{F94E4111-1A8C-4B68-AE2B-A3462A2AA9CB}"/>
                </a:ext>
              </a:extLst>
            </p:cNvPr>
            <p:cNvSpPr/>
            <p:nvPr/>
          </p:nvSpPr>
          <p:spPr>
            <a:xfrm>
              <a:off x="6134760" y="2337205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5AA6628-9CAB-4F90-990D-84E5B611F8D5}"/>
                </a:ext>
              </a:extLst>
            </p:cNvPr>
            <p:cNvSpPr/>
            <p:nvPr/>
          </p:nvSpPr>
          <p:spPr>
            <a:xfrm>
              <a:off x="4633075" y="1682494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Process Manager</a:t>
              </a:r>
            </a:p>
          </p:txBody>
        </p:sp>
        <p:sp>
          <p:nvSpPr>
            <p:cNvPr id="20" name="Direct Access Storage 24">
              <a:extLst>
                <a:ext uri="{FF2B5EF4-FFF2-40B4-BE49-F238E27FC236}">
                  <a16:creationId xmlns:a16="http://schemas.microsoft.com/office/drawing/2014/main" id="{1DD0635D-DF61-4511-8209-942712378FAF}"/>
                </a:ext>
              </a:extLst>
            </p:cNvPr>
            <p:cNvSpPr/>
            <p:nvPr/>
          </p:nvSpPr>
          <p:spPr>
            <a:xfrm>
              <a:off x="4633074" y="1682494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3EA6301-5779-43DA-A437-EFE8C41F0143}"/>
                </a:ext>
              </a:extLst>
            </p:cNvPr>
            <p:cNvCxnSpPr>
              <a:stCxn id="18" idx="3"/>
              <a:endCxn id="16" idx="1"/>
            </p:cNvCxnSpPr>
            <p:nvPr/>
          </p:nvCxnSpPr>
          <p:spPr>
            <a:xfrm flipV="1">
              <a:off x="5554790" y="1782612"/>
              <a:ext cx="576410" cy="2912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C547026-B5F6-48EA-86B0-6869F1A9EFA2}"/>
                </a:ext>
              </a:extLst>
            </p:cNvPr>
            <p:cNvCxnSpPr>
              <a:stCxn id="18" idx="3"/>
              <a:endCxn id="17" idx="1"/>
            </p:cNvCxnSpPr>
            <p:nvPr/>
          </p:nvCxnSpPr>
          <p:spPr>
            <a:xfrm>
              <a:off x="5554790" y="2073858"/>
              <a:ext cx="579970" cy="36346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E075325-9F8C-4ECD-AEE5-870B93815B78}"/>
                </a:ext>
              </a:extLst>
            </p:cNvPr>
            <p:cNvSpPr/>
            <p:nvPr/>
          </p:nvSpPr>
          <p:spPr>
            <a:xfrm>
              <a:off x="6130492" y="2988259"/>
              <a:ext cx="921715" cy="491478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000" dirty="0"/>
                <a:t>Service B</a:t>
              </a:r>
            </a:p>
          </p:txBody>
        </p:sp>
        <p:sp>
          <p:nvSpPr>
            <p:cNvPr id="26" name="Direct Access Storage 28">
              <a:extLst>
                <a:ext uri="{FF2B5EF4-FFF2-40B4-BE49-F238E27FC236}">
                  <a16:creationId xmlns:a16="http://schemas.microsoft.com/office/drawing/2014/main" id="{D7B02871-CFFA-4482-A904-DE778F85CAD2}"/>
                </a:ext>
              </a:extLst>
            </p:cNvPr>
            <p:cNvSpPr/>
            <p:nvPr/>
          </p:nvSpPr>
          <p:spPr>
            <a:xfrm>
              <a:off x="6134760" y="2988257"/>
              <a:ext cx="333937" cy="200234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6B936F4-D6F4-456C-B101-297F03524CA7}"/>
                </a:ext>
              </a:extLst>
            </p:cNvPr>
            <p:cNvCxnSpPr>
              <a:stCxn id="18" idx="3"/>
              <a:endCxn id="26" idx="1"/>
            </p:cNvCxnSpPr>
            <p:nvPr/>
          </p:nvCxnSpPr>
          <p:spPr>
            <a:xfrm>
              <a:off x="5554790" y="2073858"/>
              <a:ext cx="579970" cy="101451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Elbow Connector 33">
              <a:extLst>
                <a:ext uri="{FF2B5EF4-FFF2-40B4-BE49-F238E27FC236}">
                  <a16:creationId xmlns:a16="http://schemas.microsoft.com/office/drawing/2014/main" id="{E5C2F8B8-4C15-4D02-BFFD-47089A940787}"/>
                </a:ext>
              </a:extLst>
            </p:cNvPr>
            <p:cNvCxnSpPr>
              <a:stCxn id="18" idx="1"/>
              <a:endCxn id="5" idx="1"/>
            </p:cNvCxnSpPr>
            <p:nvPr/>
          </p:nvCxnSpPr>
          <p:spPr>
            <a:xfrm rot="10800000" flipV="1">
              <a:off x="3033831" y="2073858"/>
              <a:ext cx="1599244" cy="120702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4B4D234-8F0F-488B-96C7-420F0A8F4865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9228278" y="2537319"/>
            <a:ext cx="618146" cy="381000"/>
            <a:chOff x="838200" y="3886200"/>
            <a:chExt cx="914400" cy="6096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9BE2EB6-BF18-4694-AF92-A05477200DD7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B96218B3-A43E-4EA5-813A-CDBD5CC15269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A6F80442-6BB3-4B14-9A45-DAFE92986FEA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B59C404-9E10-4BCA-88C6-AA7986F7272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9228278" y="3711988"/>
            <a:ext cx="618146" cy="381000"/>
            <a:chOff x="838200" y="3886200"/>
            <a:chExt cx="914400" cy="6096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78757F5-C59E-47B3-894B-B1F8584D8A93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1B63F6F7-C554-4E87-A020-300C5CDF89C9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75157EFD-0FEC-4C63-836D-F177C7C7E241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A467780-41C9-4E27-A8C5-C9A71064A4C4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9228278" y="4861080"/>
            <a:ext cx="618146" cy="381000"/>
            <a:chOff x="838200" y="3886200"/>
            <a:chExt cx="914400" cy="6096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439CC5B-5500-4306-9F9D-7E3C13B2307B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DC6678B5-90C0-4278-9F71-99444AEEB473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D70B7341-3102-49F0-A1DE-227B7D787978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A94CD5F-AE05-47B5-B1BE-0E0E039499FD}"/>
              </a:ext>
            </a:extLst>
          </p:cNvPr>
          <p:cNvCxnSpPr/>
          <p:nvPr/>
        </p:nvCxnSpPr>
        <p:spPr>
          <a:xfrm flipV="1">
            <a:off x="8107919" y="1084100"/>
            <a:ext cx="998462" cy="183421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D49ED04-4EA4-4E97-8D9A-0EB7C65832E3}"/>
              </a:ext>
            </a:extLst>
          </p:cNvPr>
          <p:cNvCxnSpPr/>
          <p:nvPr/>
        </p:nvCxnSpPr>
        <p:spPr>
          <a:xfrm flipV="1">
            <a:off x="8106691" y="1314978"/>
            <a:ext cx="998462" cy="1834218"/>
          </a:xfrm>
          <a:prstGeom prst="straightConnector1">
            <a:avLst/>
          </a:prstGeom>
          <a:ln w="38100"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6C1FD2F-C983-44A5-BF4E-A74B7E9B02AA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638731" y="2596335"/>
            <a:ext cx="618146" cy="381000"/>
            <a:chOff x="838200" y="3886200"/>
            <a:chExt cx="914400" cy="6096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CEDCE44-C32D-44D3-B904-4C6EB4A24C68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E2F00579-70AE-4CAB-B59D-FB11CE0EFFEA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2DE61A5F-E322-4FAA-9C8E-20454C5D5FCC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BEE4554-98E5-4DB8-86F8-E1FE83DC479C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9225114" y="718052"/>
            <a:ext cx="618146" cy="381000"/>
            <a:chOff x="838200" y="3886200"/>
            <a:chExt cx="914400" cy="609600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F0DFCA5-FCAF-45B0-BDF0-7FCDD333C4DD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8167EDA4-BABE-4F50-9794-39B73193BF5A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id="{F6EB079B-4794-43D8-804A-7DBCE0CCB5C3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131744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98622" y="408451"/>
            <a:ext cx="11594757" cy="2387600"/>
          </a:xfrm>
        </p:spPr>
        <p:txBody>
          <a:bodyPr anchor="ctr">
            <a:noAutofit/>
          </a:bodyPr>
          <a:lstStyle/>
          <a:p>
            <a:r>
              <a:rPr lang="en-US" sz="6600" dirty="0"/>
              <a:t>Fixing </a:t>
            </a:r>
            <a:r>
              <a:rPr lang="en-US" sz="6600"/>
              <a:t>Distributed Systems Fail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2667000" y="3577037"/>
            <a:ext cx="6858000" cy="2260730"/>
          </a:xfrm>
        </p:spPr>
        <p:txBody>
          <a:bodyPr>
            <a:normAutofit/>
          </a:bodyPr>
          <a:lstStyle/>
          <a:p>
            <a:r>
              <a:rPr lang="en-US" dirty="0"/>
              <a:t>Jimmy </a:t>
            </a:r>
            <a:r>
              <a:rPr lang="en-US" dirty="0" err="1"/>
              <a:t>Bogard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jbogard</a:t>
            </a:r>
            <a:endParaRPr lang="en-US" dirty="0"/>
          </a:p>
          <a:p>
            <a:r>
              <a:rPr lang="en-US" dirty="0"/>
              <a:t>github.com/</a:t>
            </a:r>
            <a:r>
              <a:rPr lang="en-US" dirty="0" err="1"/>
              <a:t>jbogard</a:t>
            </a:r>
            <a:r>
              <a:rPr lang="en-US" dirty="0"/>
              <a:t>/presentations</a:t>
            </a:r>
          </a:p>
          <a:p>
            <a:r>
              <a:rPr lang="en-US" dirty="0"/>
              <a:t>jimmybogard.com</a:t>
            </a:r>
          </a:p>
          <a:p>
            <a:r>
              <a:rPr lang="en-US" dirty="0"/>
              <a:t>enterpriseintegrationpatterns.com</a:t>
            </a:r>
          </a:p>
        </p:txBody>
      </p:sp>
      <p:pic>
        <p:nvPicPr>
          <p:cNvPr id="1026" name="Picture 2" descr="Image result for enterprise integration patterns">
            <a:extLst>
              <a:ext uri="{FF2B5EF4-FFF2-40B4-BE49-F238E27FC236}">
                <a16:creationId xmlns:a16="http://schemas.microsoft.com/office/drawing/2014/main" id="{B97A3517-72E0-4D98-9480-062ADE28A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825" y="4148356"/>
            <a:ext cx="1872230" cy="247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57319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4222124" y="2339071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460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4222124" y="2339071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6ED903-26E8-4A07-83C9-50B897D34350}"/>
              </a:ext>
            </a:extLst>
          </p:cNvPr>
          <p:cNvSpPr txBox="1"/>
          <p:nvPr/>
        </p:nvSpPr>
        <p:spPr>
          <a:xfrm>
            <a:off x="108148" y="4372484"/>
            <a:ext cx="3199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Transaction rolls back, error shown to user, system is consistent</a:t>
            </a:r>
          </a:p>
        </p:txBody>
      </p:sp>
    </p:spTree>
    <p:extLst>
      <p:ext uri="{BB962C8B-B14F-4D97-AF65-F5344CB8AC3E}">
        <p14:creationId xmlns:p14="http://schemas.microsoft.com/office/powerpoint/2010/main" val="81416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8324155" y="831783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93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8324155" y="831783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B7ABD8-53DA-4927-8A46-AFBA416FA8DA}"/>
              </a:ext>
            </a:extLst>
          </p:cNvPr>
          <p:cNvSpPr txBox="1"/>
          <p:nvPr/>
        </p:nvSpPr>
        <p:spPr>
          <a:xfrm>
            <a:off x="205740" y="4491417"/>
            <a:ext cx="32175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 money posts, transaction rolls back, system is consistent</a:t>
            </a:r>
          </a:p>
        </p:txBody>
      </p:sp>
    </p:spTree>
    <p:extLst>
      <p:ext uri="{BB962C8B-B14F-4D97-AF65-F5344CB8AC3E}">
        <p14:creationId xmlns:p14="http://schemas.microsoft.com/office/powerpoint/2010/main" val="1284947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8324155" y="2825277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11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8324155" y="2825277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51372A-55BA-41D6-B759-3529784545C8}"/>
              </a:ext>
            </a:extLst>
          </p:cNvPr>
          <p:cNvSpPr txBox="1"/>
          <p:nvPr/>
        </p:nvSpPr>
        <p:spPr>
          <a:xfrm>
            <a:off x="0" y="4608698"/>
            <a:ext cx="3400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Customer is charged </a:t>
            </a:r>
            <a:r>
              <a:rPr lang="en-US" sz="2400" b="1" dirty="0"/>
              <a:t>but</a:t>
            </a:r>
            <a:r>
              <a:rPr lang="en-US" sz="2400" dirty="0"/>
              <a:t> transaction rolls back, system is inconsistent!</a:t>
            </a:r>
          </a:p>
        </p:txBody>
      </p:sp>
    </p:spTree>
    <p:extLst>
      <p:ext uri="{BB962C8B-B14F-4D97-AF65-F5344CB8AC3E}">
        <p14:creationId xmlns:p14="http://schemas.microsoft.com/office/powerpoint/2010/main" val="350350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8324155" y="4818773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04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97033E-1F0F-4200-A633-1078C41F2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 little lines of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FC996-D0B9-46C7-A270-0C6AFD9C1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3425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8324155" y="4818773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C55456-5D61-4006-A588-CF7A2DCFF8B3}"/>
              </a:ext>
            </a:extLst>
          </p:cNvPr>
          <p:cNvSpPr txBox="1"/>
          <p:nvPr/>
        </p:nvSpPr>
        <p:spPr>
          <a:xfrm>
            <a:off x="-11396" y="4141638"/>
            <a:ext cx="34004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Customer is charged </a:t>
            </a:r>
            <a:r>
              <a:rPr lang="en-US" sz="2400" b="1" dirty="0"/>
              <a:t>and </a:t>
            </a:r>
            <a:r>
              <a:rPr lang="en-US" sz="2400" dirty="0"/>
              <a:t>notified </a:t>
            </a:r>
            <a:r>
              <a:rPr lang="en-US" sz="2400" b="1" dirty="0"/>
              <a:t>but</a:t>
            </a:r>
            <a:r>
              <a:rPr lang="en-US" sz="2400" dirty="0"/>
              <a:t> transaction rolls back. System is inconsistent</a:t>
            </a:r>
          </a:p>
        </p:txBody>
      </p:sp>
    </p:spTree>
    <p:extLst>
      <p:ext uri="{BB962C8B-B14F-4D97-AF65-F5344CB8AC3E}">
        <p14:creationId xmlns:p14="http://schemas.microsoft.com/office/powerpoint/2010/main" val="3188337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5350615" y="5211076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5694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19" name="Explosion: 14 Points 18">
            <a:extLst>
              <a:ext uri="{FF2B5EF4-FFF2-40B4-BE49-F238E27FC236}">
                <a16:creationId xmlns:a16="http://schemas.microsoft.com/office/drawing/2014/main" id="{88D13C69-7B2E-485A-B687-2E9E50964515}"/>
              </a:ext>
            </a:extLst>
          </p:cNvPr>
          <p:cNvSpPr/>
          <p:nvPr/>
        </p:nvSpPr>
        <p:spPr>
          <a:xfrm>
            <a:off x="5350615" y="5211076"/>
            <a:ext cx="1571634" cy="1100915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4247BE8-25A4-4557-B7F6-898F9C822FB3}"/>
              </a:ext>
            </a:extLst>
          </p:cNvPr>
          <p:cNvSpPr txBox="1"/>
          <p:nvPr/>
        </p:nvSpPr>
        <p:spPr>
          <a:xfrm>
            <a:off x="6059" y="3518886"/>
            <a:ext cx="34004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Customer is charged </a:t>
            </a:r>
            <a:r>
              <a:rPr lang="en-US" sz="2400" b="1" dirty="0"/>
              <a:t>and </a:t>
            </a:r>
            <a:r>
              <a:rPr lang="en-US" sz="2400" dirty="0"/>
              <a:t>notified </a:t>
            </a:r>
            <a:r>
              <a:rPr lang="en-US" sz="2400" b="1" dirty="0"/>
              <a:t>and </a:t>
            </a:r>
            <a:r>
              <a:rPr lang="en-US" sz="2400" dirty="0"/>
              <a:t>downstream systems notified </a:t>
            </a:r>
            <a:r>
              <a:rPr lang="en-US" sz="2400" b="1" dirty="0"/>
              <a:t>but</a:t>
            </a:r>
            <a:r>
              <a:rPr lang="en-US" sz="2400" dirty="0"/>
              <a:t> transaction rolls back. System is f@&amp;ked</a:t>
            </a:r>
          </a:p>
        </p:txBody>
      </p:sp>
    </p:spTree>
    <p:extLst>
      <p:ext uri="{BB962C8B-B14F-4D97-AF65-F5344CB8AC3E}">
        <p14:creationId xmlns:p14="http://schemas.microsoft.com/office/powerpoint/2010/main" val="24290165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97033E-1F0F-4200-A633-1078C41F2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FC996-D0B9-46C7-A270-0C6AFD9C1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611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97033E-1F0F-4200-A633-1078C41F2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¯\_(</a:t>
            </a:r>
            <a:r>
              <a:rPr lang="ja-JP" altLang="en-US" dirty="0"/>
              <a:t>ツ</a:t>
            </a:r>
            <a:r>
              <a:rPr lang="en-US" altLang="ja-JP" dirty="0"/>
              <a:t>)_/¯</a:t>
            </a:r>
            <a:br>
              <a:rPr lang="en-US" altLang="ja-JP" dirty="0"/>
            </a:br>
            <a:r>
              <a:rPr lang="en-US" altLang="ja-JP" dirty="0"/>
              <a:t>is probably not good for business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FC996-D0B9-46C7-A270-0C6AFD9C1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4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77354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9747732" cy="5478628"/>
            <a:chOff x="1733704" y="636422"/>
            <a:chExt cx="4823838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4026483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err="1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5713350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58320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97033E-1F0F-4200-A633-1078C41F2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can’t put the world into a transaction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FC996-D0B9-46C7-A270-0C6AFD9C1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4699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97033E-1F0F-4200-A633-1078C41F2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Assume failures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FC996-D0B9-46C7-A270-0C6AFD9C1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7598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97033E-1F0F-4200-A633-1078C41F2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the worst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FC996-D0B9-46C7-A270-0C6AFD9C1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41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62CCE8-9D31-4454-9B70-4FE41538B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296"/>
            <a:ext cx="12192000" cy="380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3671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97033E-1F0F-4200-A633-1078C41F2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options for dealing with failures between two systems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FC996-D0B9-46C7-A270-0C6AFD9C1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589463"/>
            <a:ext cx="10752455" cy="1500187"/>
          </a:xfrm>
        </p:spPr>
        <p:txBody>
          <a:bodyPr/>
          <a:lstStyle/>
          <a:p>
            <a:r>
              <a:rPr lang="en-US" dirty="0"/>
              <a:t>Gregor </a:t>
            </a:r>
            <a:r>
              <a:rPr lang="en-US" dirty="0" err="1"/>
              <a:t>Hohpe</a:t>
            </a:r>
            <a:r>
              <a:rPr lang="en-US" dirty="0"/>
              <a:t> – “Your Coffee Shop Doesn’t Use Two-Phase Commit”</a:t>
            </a:r>
          </a:p>
          <a:p>
            <a:r>
              <a:rPr lang="en-US" dirty="0"/>
              <a:t>http://bit.ly/2uCevAB</a:t>
            </a:r>
          </a:p>
        </p:txBody>
      </p:sp>
    </p:spTree>
    <p:extLst>
      <p:ext uri="{BB962C8B-B14F-4D97-AF65-F5344CB8AC3E}">
        <p14:creationId xmlns:p14="http://schemas.microsoft.com/office/powerpoint/2010/main" val="15677795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974194-6296-4390-AF20-FD5B88A5B00A}"/>
              </a:ext>
            </a:extLst>
          </p:cNvPr>
          <p:cNvSpPr/>
          <p:nvPr/>
        </p:nvSpPr>
        <p:spPr>
          <a:xfrm>
            <a:off x="4089427" y="470969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Resource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AED3AC-AFE6-46CD-86D6-7EBF59422D34}"/>
              </a:ext>
            </a:extLst>
          </p:cNvPr>
          <p:cNvSpPr/>
          <p:nvPr/>
        </p:nvSpPr>
        <p:spPr>
          <a:xfrm>
            <a:off x="4089427" y="1888507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FBB06B-F17C-4DA1-9905-44BADAA58296}"/>
              </a:ext>
            </a:extLst>
          </p:cNvPr>
          <p:cNvSpPr txBox="1"/>
          <p:nvPr/>
        </p:nvSpPr>
        <p:spPr>
          <a:xfrm>
            <a:off x="1397880" y="1442311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Action</a:t>
            </a:r>
          </a:p>
        </p:txBody>
      </p:sp>
      <p:cxnSp>
        <p:nvCxnSpPr>
          <p:cNvPr id="5" name="Elbow Connector 5">
            <a:extLst>
              <a:ext uri="{FF2B5EF4-FFF2-40B4-BE49-F238E27FC236}">
                <a16:creationId xmlns:a16="http://schemas.microsoft.com/office/drawing/2014/main" id="{38BB2F78-29C0-4278-BD27-8E62D2516757}"/>
              </a:ext>
            </a:extLst>
          </p:cNvPr>
          <p:cNvCxnSpPr>
            <a:stCxn id="4" idx="3"/>
            <a:endCxn id="2" idx="1"/>
          </p:cNvCxnSpPr>
          <p:nvPr/>
        </p:nvCxnSpPr>
        <p:spPr>
          <a:xfrm flipV="1">
            <a:off x="2734736" y="1046836"/>
            <a:ext cx="1354692" cy="59552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Elbow Connector 8">
            <a:extLst>
              <a:ext uri="{FF2B5EF4-FFF2-40B4-BE49-F238E27FC236}">
                <a16:creationId xmlns:a16="http://schemas.microsoft.com/office/drawing/2014/main" id="{32CAD236-F5F2-47C8-ACFA-A441664DE03F}"/>
              </a:ext>
            </a:extLst>
          </p:cNvPr>
          <p:cNvCxnSpPr>
            <a:stCxn id="4" idx="3"/>
            <a:endCxn id="3" idx="1"/>
          </p:cNvCxnSpPr>
          <p:nvPr/>
        </p:nvCxnSpPr>
        <p:spPr>
          <a:xfrm>
            <a:off x="2734736" y="1642365"/>
            <a:ext cx="1354692" cy="8220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7536810-4534-4ED9-8895-0D3AFF73C6EF}"/>
              </a:ext>
            </a:extLst>
          </p:cNvPr>
          <p:cNvSpPr txBox="1"/>
          <p:nvPr/>
        </p:nvSpPr>
        <p:spPr>
          <a:xfrm>
            <a:off x="3679453" y="485484"/>
            <a:ext cx="40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✓</a:t>
            </a:r>
            <a:endParaRPr lang="en-US" sz="2000" dirty="0"/>
          </a:p>
        </p:txBody>
      </p:sp>
      <p:sp>
        <p:nvSpPr>
          <p:cNvPr id="8" name="Explosion 1 19">
            <a:extLst>
              <a:ext uri="{FF2B5EF4-FFF2-40B4-BE49-F238E27FC236}">
                <a16:creationId xmlns:a16="http://schemas.microsoft.com/office/drawing/2014/main" id="{CC537220-8949-4CDC-A59C-33F8D3483429}"/>
              </a:ext>
            </a:extLst>
          </p:cNvPr>
          <p:cNvSpPr/>
          <p:nvPr/>
        </p:nvSpPr>
        <p:spPr>
          <a:xfrm>
            <a:off x="3608159" y="2017907"/>
            <a:ext cx="392145" cy="284778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C5FDCC-D2CF-4179-87FA-2E0B4A9CF265}"/>
              </a:ext>
            </a:extLst>
          </p:cNvPr>
          <p:cNvSpPr txBox="1"/>
          <p:nvPr/>
        </p:nvSpPr>
        <p:spPr>
          <a:xfrm>
            <a:off x="413481" y="626940"/>
            <a:ext cx="1361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/>
              <a:t>Ignore</a:t>
            </a:r>
          </a:p>
        </p:txBody>
      </p:sp>
    </p:spTree>
    <p:extLst>
      <p:ext uri="{BB962C8B-B14F-4D97-AF65-F5344CB8AC3E}">
        <p14:creationId xmlns:p14="http://schemas.microsoft.com/office/powerpoint/2010/main" val="1307128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974194-6296-4390-AF20-FD5B88A5B00A}"/>
              </a:ext>
            </a:extLst>
          </p:cNvPr>
          <p:cNvSpPr/>
          <p:nvPr/>
        </p:nvSpPr>
        <p:spPr>
          <a:xfrm>
            <a:off x="4089427" y="470969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Resource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AED3AC-AFE6-46CD-86D6-7EBF59422D34}"/>
              </a:ext>
            </a:extLst>
          </p:cNvPr>
          <p:cNvSpPr/>
          <p:nvPr/>
        </p:nvSpPr>
        <p:spPr>
          <a:xfrm>
            <a:off x="4089427" y="1888507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FBB06B-F17C-4DA1-9905-44BADAA58296}"/>
              </a:ext>
            </a:extLst>
          </p:cNvPr>
          <p:cNvSpPr txBox="1"/>
          <p:nvPr/>
        </p:nvSpPr>
        <p:spPr>
          <a:xfrm>
            <a:off x="1397880" y="1442311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Action</a:t>
            </a:r>
          </a:p>
        </p:txBody>
      </p:sp>
      <p:cxnSp>
        <p:nvCxnSpPr>
          <p:cNvPr id="5" name="Elbow Connector 5">
            <a:extLst>
              <a:ext uri="{FF2B5EF4-FFF2-40B4-BE49-F238E27FC236}">
                <a16:creationId xmlns:a16="http://schemas.microsoft.com/office/drawing/2014/main" id="{38BB2F78-29C0-4278-BD27-8E62D2516757}"/>
              </a:ext>
            </a:extLst>
          </p:cNvPr>
          <p:cNvCxnSpPr>
            <a:stCxn id="4" idx="3"/>
            <a:endCxn id="2" idx="1"/>
          </p:cNvCxnSpPr>
          <p:nvPr/>
        </p:nvCxnSpPr>
        <p:spPr>
          <a:xfrm flipV="1">
            <a:off x="2734736" y="1046836"/>
            <a:ext cx="1354692" cy="59552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Elbow Connector 8">
            <a:extLst>
              <a:ext uri="{FF2B5EF4-FFF2-40B4-BE49-F238E27FC236}">
                <a16:creationId xmlns:a16="http://schemas.microsoft.com/office/drawing/2014/main" id="{32CAD236-F5F2-47C8-ACFA-A441664DE03F}"/>
              </a:ext>
            </a:extLst>
          </p:cNvPr>
          <p:cNvCxnSpPr>
            <a:stCxn id="4" idx="3"/>
            <a:endCxn id="3" idx="1"/>
          </p:cNvCxnSpPr>
          <p:nvPr/>
        </p:nvCxnSpPr>
        <p:spPr>
          <a:xfrm>
            <a:off x="2734736" y="1642365"/>
            <a:ext cx="1354692" cy="8220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7536810-4534-4ED9-8895-0D3AFF73C6EF}"/>
              </a:ext>
            </a:extLst>
          </p:cNvPr>
          <p:cNvSpPr txBox="1"/>
          <p:nvPr/>
        </p:nvSpPr>
        <p:spPr>
          <a:xfrm>
            <a:off x="3679453" y="485484"/>
            <a:ext cx="40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✓</a:t>
            </a:r>
            <a:endParaRPr lang="en-US" sz="2000" dirty="0"/>
          </a:p>
        </p:txBody>
      </p:sp>
      <p:sp>
        <p:nvSpPr>
          <p:cNvPr id="8" name="Explosion 1 19">
            <a:extLst>
              <a:ext uri="{FF2B5EF4-FFF2-40B4-BE49-F238E27FC236}">
                <a16:creationId xmlns:a16="http://schemas.microsoft.com/office/drawing/2014/main" id="{CC537220-8949-4CDC-A59C-33F8D3483429}"/>
              </a:ext>
            </a:extLst>
          </p:cNvPr>
          <p:cNvSpPr/>
          <p:nvPr/>
        </p:nvSpPr>
        <p:spPr>
          <a:xfrm>
            <a:off x="3608159" y="2017907"/>
            <a:ext cx="392145" cy="284778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C5FDCC-D2CF-4179-87FA-2E0B4A9CF265}"/>
              </a:ext>
            </a:extLst>
          </p:cNvPr>
          <p:cNvSpPr txBox="1"/>
          <p:nvPr/>
        </p:nvSpPr>
        <p:spPr>
          <a:xfrm>
            <a:off x="413481" y="626940"/>
            <a:ext cx="1361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/>
              <a:t>Ignore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75BDEA-AA4A-4770-82BB-F9E7999BA231}"/>
              </a:ext>
            </a:extLst>
          </p:cNvPr>
          <p:cNvSpPr/>
          <p:nvPr/>
        </p:nvSpPr>
        <p:spPr>
          <a:xfrm>
            <a:off x="4089427" y="3659661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Resource 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304684-F5EC-4B26-A7ED-228767D33EDA}"/>
              </a:ext>
            </a:extLst>
          </p:cNvPr>
          <p:cNvSpPr/>
          <p:nvPr/>
        </p:nvSpPr>
        <p:spPr>
          <a:xfrm>
            <a:off x="4089427" y="5077199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95400-C714-4054-A1E4-ACBD3961F55A}"/>
              </a:ext>
            </a:extLst>
          </p:cNvPr>
          <p:cNvSpPr txBox="1"/>
          <p:nvPr/>
        </p:nvSpPr>
        <p:spPr>
          <a:xfrm>
            <a:off x="1397880" y="4631003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Action</a:t>
            </a:r>
          </a:p>
        </p:txBody>
      </p:sp>
      <p:cxnSp>
        <p:nvCxnSpPr>
          <p:cNvPr id="13" name="Elbow Connector 32">
            <a:extLst>
              <a:ext uri="{FF2B5EF4-FFF2-40B4-BE49-F238E27FC236}">
                <a16:creationId xmlns:a16="http://schemas.microsoft.com/office/drawing/2014/main" id="{89627332-D5F2-4C01-9D1E-996306B100D0}"/>
              </a:ext>
            </a:extLst>
          </p:cNvPr>
          <p:cNvCxnSpPr>
            <a:stCxn id="12" idx="3"/>
            <a:endCxn id="10" idx="1"/>
          </p:cNvCxnSpPr>
          <p:nvPr/>
        </p:nvCxnSpPr>
        <p:spPr>
          <a:xfrm flipV="1">
            <a:off x="2734736" y="4235528"/>
            <a:ext cx="1354692" cy="59552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Elbow Connector 33">
            <a:extLst>
              <a:ext uri="{FF2B5EF4-FFF2-40B4-BE49-F238E27FC236}">
                <a16:creationId xmlns:a16="http://schemas.microsoft.com/office/drawing/2014/main" id="{EBA5ED83-D372-484F-AD7D-8F828BC8F144}"/>
              </a:ext>
            </a:extLst>
          </p:cNvPr>
          <p:cNvCxnSpPr>
            <a:stCxn id="12" idx="3"/>
            <a:endCxn id="11" idx="1"/>
          </p:cNvCxnSpPr>
          <p:nvPr/>
        </p:nvCxnSpPr>
        <p:spPr>
          <a:xfrm>
            <a:off x="2734736" y="4831059"/>
            <a:ext cx="1354692" cy="8220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764C5DA-FDB8-4886-A3E3-5E87AEE1C051}"/>
              </a:ext>
            </a:extLst>
          </p:cNvPr>
          <p:cNvSpPr txBox="1"/>
          <p:nvPr/>
        </p:nvSpPr>
        <p:spPr>
          <a:xfrm>
            <a:off x="3679453" y="3674176"/>
            <a:ext cx="40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✓</a:t>
            </a:r>
            <a:endParaRPr lang="en-US" sz="2000" dirty="0"/>
          </a:p>
        </p:txBody>
      </p:sp>
      <p:sp>
        <p:nvSpPr>
          <p:cNvPr id="16" name="Explosion 1 35">
            <a:extLst>
              <a:ext uri="{FF2B5EF4-FFF2-40B4-BE49-F238E27FC236}">
                <a16:creationId xmlns:a16="http://schemas.microsoft.com/office/drawing/2014/main" id="{34102CC6-9110-41CC-ACEF-F16047ED68DF}"/>
              </a:ext>
            </a:extLst>
          </p:cNvPr>
          <p:cNvSpPr/>
          <p:nvPr/>
        </p:nvSpPr>
        <p:spPr>
          <a:xfrm>
            <a:off x="3608159" y="5206599"/>
            <a:ext cx="392145" cy="284778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A54CBA-1012-4E38-BD03-4F568F055266}"/>
              </a:ext>
            </a:extLst>
          </p:cNvPr>
          <p:cNvSpPr txBox="1"/>
          <p:nvPr/>
        </p:nvSpPr>
        <p:spPr>
          <a:xfrm>
            <a:off x="413481" y="3653351"/>
            <a:ext cx="1361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/>
              <a:t>Retry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603634-AC1E-467F-8CBA-75DF407FE35D}"/>
              </a:ext>
            </a:extLst>
          </p:cNvPr>
          <p:cNvSpPr txBox="1"/>
          <p:nvPr/>
        </p:nvSpPr>
        <p:spPr>
          <a:xfrm>
            <a:off x="1406799" y="5757180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(Retry)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1632235-C80A-4C94-AF69-AE81F6FB0889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2743654" y="5957234"/>
            <a:ext cx="1354692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62847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974194-6296-4390-AF20-FD5B88A5B00A}"/>
              </a:ext>
            </a:extLst>
          </p:cNvPr>
          <p:cNvSpPr/>
          <p:nvPr/>
        </p:nvSpPr>
        <p:spPr>
          <a:xfrm>
            <a:off x="4089427" y="470969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Resource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AED3AC-AFE6-46CD-86D6-7EBF59422D34}"/>
              </a:ext>
            </a:extLst>
          </p:cNvPr>
          <p:cNvSpPr/>
          <p:nvPr/>
        </p:nvSpPr>
        <p:spPr>
          <a:xfrm>
            <a:off x="4089427" y="1888507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FBB06B-F17C-4DA1-9905-44BADAA58296}"/>
              </a:ext>
            </a:extLst>
          </p:cNvPr>
          <p:cNvSpPr txBox="1"/>
          <p:nvPr/>
        </p:nvSpPr>
        <p:spPr>
          <a:xfrm>
            <a:off x="1397880" y="1442311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Action</a:t>
            </a:r>
          </a:p>
        </p:txBody>
      </p:sp>
      <p:cxnSp>
        <p:nvCxnSpPr>
          <p:cNvPr id="5" name="Elbow Connector 5">
            <a:extLst>
              <a:ext uri="{FF2B5EF4-FFF2-40B4-BE49-F238E27FC236}">
                <a16:creationId xmlns:a16="http://schemas.microsoft.com/office/drawing/2014/main" id="{38BB2F78-29C0-4278-BD27-8E62D2516757}"/>
              </a:ext>
            </a:extLst>
          </p:cNvPr>
          <p:cNvCxnSpPr>
            <a:stCxn id="4" idx="3"/>
            <a:endCxn id="2" idx="1"/>
          </p:cNvCxnSpPr>
          <p:nvPr/>
        </p:nvCxnSpPr>
        <p:spPr>
          <a:xfrm flipV="1">
            <a:off x="2734736" y="1046836"/>
            <a:ext cx="1354692" cy="59552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Elbow Connector 8">
            <a:extLst>
              <a:ext uri="{FF2B5EF4-FFF2-40B4-BE49-F238E27FC236}">
                <a16:creationId xmlns:a16="http://schemas.microsoft.com/office/drawing/2014/main" id="{32CAD236-F5F2-47C8-ACFA-A441664DE03F}"/>
              </a:ext>
            </a:extLst>
          </p:cNvPr>
          <p:cNvCxnSpPr>
            <a:stCxn id="4" idx="3"/>
            <a:endCxn id="3" idx="1"/>
          </p:cNvCxnSpPr>
          <p:nvPr/>
        </p:nvCxnSpPr>
        <p:spPr>
          <a:xfrm>
            <a:off x="2734736" y="1642365"/>
            <a:ext cx="1354692" cy="8220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7536810-4534-4ED9-8895-0D3AFF73C6EF}"/>
              </a:ext>
            </a:extLst>
          </p:cNvPr>
          <p:cNvSpPr txBox="1"/>
          <p:nvPr/>
        </p:nvSpPr>
        <p:spPr>
          <a:xfrm>
            <a:off x="3679453" y="485484"/>
            <a:ext cx="40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✓</a:t>
            </a:r>
            <a:endParaRPr lang="en-US" sz="2000" dirty="0"/>
          </a:p>
        </p:txBody>
      </p:sp>
      <p:sp>
        <p:nvSpPr>
          <p:cNvPr id="8" name="Explosion 1 19">
            <a:extLst>
              <a:ext uri="{FF2B5EF4-FFF2-40B4-BE49-F238E27FC236}">
                <a16:creationId xmlns:a16="http://schemas.microsoft.com/office/drawing/2014/main" id="{CC537220-8949-4CDC-A59C-33F8D3483429}"/>
              </a:ext>
            </a:extLst>
          </p:cNvPr>
          <p:cNvSpPr/>
          <p:nvPr/>
        </p:nvSpPr>
        <p:spPr>
          <a:xfrm>
            <a:off x="3608159" y="2017907"/>
            <a:ext cx="392145" cy="284778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C5FDCC-D2CF-4179-87FA-2E0B4A9CF265}"/>
              </a:ext>
            </a:extLst>
          </p:cNvPr>
          <p:cNvSpPr txBox="1"/>
          <p:nvPr/>
        </p:nvSpPr>
        <p:spPr>
          <a:xfrm>
            <a:off x="413481" y="626940"/>
            <a:ext cx="1361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/>
              <a:t>Ignore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75BDEA-AA4A-4770-82BB-F9E7999BA231}"/>
              </a:ext>
            </a:extLst>
          </p:cNvPr>
          <p:cNvSpPr/>
          <p:nvPr/>
        </p:nvSpPr>
        <p:spPr>
          <a:xfrm>
            <a:off x="4089427" y="3659661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Resource 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304684-F5EC-4B26-A7ED-228767D33EDA}"/>
              </a:ext>
            </a:extLst>
          </p:cNvPr>
          <p:cNvSpPr/>
          <p:nvPr/>
        </p:nvSpPr>
        <p:spPr>
          <a:xfrm>
            <a:off x="4089427" y="5077199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95400-C714-4054-A1E4-ACBD3961F55A}"/>
              </a:ext>
            </a:extLst>
          </p:cNvPr>
          <p:cNvSpPr txBox="1"/>
          <p:nvPr/>
        </p:nvSpPr>
        <p:spPr>
          <a:xfrm>
            <a:off x="1397880" y="4631003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Action</a:t>
            </a:r>
          </a:p>
        </p:txBody>
      </p:sp>
      <p:cxnSp>
        <p:nvCxnSpPr>
          <p:cNvPr id="13" name="Elbow Connector 32">
            <a:extLst>
              <a:ext uri="{FF2B5EF4-FFF2-40B4-BE49-F238E27FC236}">
                <a16:creationId xmlns:a16="http://schemas.microsoft.com/office/drawing/2014/main" id="{89627332-D5F2-4C01-9D1E-996306B100D0}"/>
              </a:ext>
            </a:extLst>
          </p:cNvPr>
          <p:cNvCxnSpPr>
            <a:stCxn id="12" idx="3"/>
            <a:endCxn id="10" idx="1"/>
          </p:cNvCxnSpPr>
          <p:nvPr/>
        </p:nvCxnSpPr>
        <p:spPr>
          <a:xfrm flipV="1">
            <a:off x="2734736" y="4235528"/>
            <a:ext cx="1354692" cy="59552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Elbow Connector 33">
            <a:extLst>
              <a:ext uri="{FF2B5EF4-FFF2-40B4-BE49-F238E27FC236}">
                <a16:creationId xmlns:a16="http://schemas.microsoft.com/office/drawing/2014/main" id="{EBA5ED83-D372-484F-AD7D-8F828BC8F144}"/>
              </a:ext>
            </a:extLst>
          </p:cNvPr>
          <p:cNvCxnSpPr>
            <a:stCxn id="12" idx="3"/>
            <a:endCxn id="11" idx="1"/>
          </p:cNvCxnSpPr>
          <p:nvPr/>
        </p:nvCxnSpPr>
        <p:spPr>
          <a:xfrm>
            <a:off x="2734736" y="4831059"/>
            <a:ext cx="1354692" cy="8220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764C5DA-FDB8-4886-A3E3-5E87AEE1C051}"/>
              </a:ext>
            </a:extLst>
          </p:cNvPr>
          <p:cNvSpPr txBox="1"/>
          <p:nvPr/>
        </p:nvSpPr>
        <p:spPr>
          <a:xfrm>
            <a:off x="3679453" y="3674176"/>
            <a:ext cx="40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✓</a:t>
            </a:r>
            <a:endParaRPr lang="en-US" sz="2000" dirty="0"/>
          </a:p>
        </p:txBody>
      </p:sp>
      <p:sp>
        <p:nvSpPr>
          <p:cNvPr id="16" name="Explosion 1 35">
            <a:extLst>
              <a:ext uri="{FF2B5EF4-FFF2-40B4-BE49-F238E27FC236}">
                <a16:creationId xmlns:a16="http://schemas.microsoft.com/office/drawing/2014/main" id="{34102CC6-9110-41CC-ACEF-F16047ED68DF}"/>
              </a:ext>
            </a:extLst>
          </p:cNvPr>
          <p:cNvSpPr/>
          <p:nvPr/>
        </p:nvSpPr>
        <p:spPr>
          <a:xfrm>
            <a:off x="3608159" y="5206599"/>
            <a:ext cx="392145" cy="284778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A54CBA-1012-4E38-BD03-4F568F055266}"/>
              </a:ext>
            </a:extLst>
          </p:cNvPr>
          <p:cNvSpPr txBox="1"/>
          <p:nvPr/>
        </p:nvSpPr>
        <p:spPr>
          <a:xfrm>
            <a:off x="413481" y="3653351"/>
            <a:ext cx="1361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/>
              <a:t>Retry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603634-AC1E-467F-8CBA-75DF407FE35D}"/>
              </a:ext>
            </a:extLst>
          </p:cNvPr>
          <p:cNvSpPr txBox="1"/>
          <p:nvPr/>
        </p:nvSpPr>
        <p:spPr>
          <a:xfrm>
            <a:off x="1406799" y="5757180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(Retry)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1632235-C80A-4C94-AF69-AE81F6FB0889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2743654" y="5957234"/>
            <a:ext cx="1354692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C087A65-F0EA-49D2-AB62-9F4403584FA1}"/>
              </a:ext>
            </a:extLst>
          </p:cNvPr>
          <p:cNvSpPr/>
          <p:nvPr/>
        </p:nvSpPr>
        <p:spPr>
          <a:xfrm>
            <a:off x="9968642" y="491791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9A8D86-D5FF-4C71-B19B-EA37F0A2EB1B}"/>
              </a:ext>
            </a:extLst>
          </p:cNvPr>
          <p:cNvSpPr/>
          <p:nvPr/>
        </p:nvSpPr>
        <p:spPr>
          <a:xfrm>
            <a:off x="9968642" y="1909329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A0A2E6-8E27-4B2F-9C71-AD0A4393702F}"/>
              </a:ext>
            </a:extLst>
          </p:cNvPr>
          <p:cNvSpPr txBox="1"/>
          <p:nvPr/>
        </p:nvSpPr>
        <p:spPr>
          <a:xfrm>
            <a:off x="7262255" y="1463133"/>
            <a:ext cx="1351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Action</a:t>
            </a:r>
          </a:p>
        </p:txBody>
      </p:sp>
      <p:cxnSp>
        <p:nvCxnSpPr>
          <p:cNvPr id="23" name="Elbow Connector 44">
            <a:extLst>
              <a:ext uri="{FF2B5EF4-FFF2-40B4-BE49-F238E27FC236}">
                <a16:creationId xmlns:a16="http://schemas.microsoft.com/office/drawing/2014/main" id="{5410C135-AC89-4BBD-9D2F-445DAE931177}"/>
              </a:ext>
            </a:extLst>
          </p:cNvPr>
          <p:cNvCxnSpPr>
            <a:stCxn id="22" idx="3"/>
            <a:endCxn id="20" idx="1"/>
          </p:cNvCxnSpPr>
          <p:nvPr/>
        </p:nvCxnSpPr>
        <p:spPr>
          <a:xfrm flipV="1">
            <a:off x="8613950" y="1067661"/>
            <a:ext cx="1354692" cy="59552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45">
            <a:extLst>
              <a:ext uri="{FF2B5EF4-FFF2-40B4-BE49-F238E27FC236}">
                <a16:creationId xmlns:a16="http://schemas.microsoft.com/office/drawing/2014/main" id="{BDD90C41-C3F1-43FE-A2D3-B3FED1F80DD0}"/>
              </a:ext>
            </a:extLst>
          </p:cNvPr>
          <p:cNvCxnSpPr>
            <a:stCxn id="22" idx="3"/>
            <a:endCxn id="21" idx="1"/>
          </p:cNvCxnSpPr>
          <p:nvPr/>
        </p:nvCxnSpPr>
        <p:spPr>
          <a:xfrm>
            <a:off x="8613950" y="1663187"/>
            <a:ext cx="1354692" cy="8220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3034F4E-C0D8-468A-9D84-0CCEB9BA5012}"/>
              </a:ext>
            </a:extLst>
          </p:cNvPr>
          <p:cNvSpPr txBox="1"/>
          <p:nvPr/>
        </p:nvSpPr>
        <p:spPr>
          <a:xfrm>
            <a:off x="9558668" y="556803"/>
            <a:ext cx="40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✓</a:t>
            </a:r>
            <a:endParaRPr lang="en-US" sz="2000" dirty="0"/>
          </a:p>
        </p:txBody>
      </p:sp>
      <p:sp>
        <p:nvSpPr>
          <p:cNvPr id="26" name="Explosion 1 47">
            <a:extLst>
              <a:ext uri="{FF2B5EF4-FFF2-40B4-BE49-F238E27FC236}">
                <a16:creationId xmlns:a16="http://schemas.microsoft.com/office/drawing/2014/main" id="{A3A73449-FE9F-4E5B-9026-C9DC647929F9}"/>
              </a:ext>
            </a:extLst>
          </p:cNvPr>
          <p:cNvSpPr/>
          <p:nvPr/>
        </p:nvSpPr>
        <p:spPr>
          <a:xfrm>
            <a:off x="9487373" y="2038730"/>
            <a:ext cx="392145" cy="284778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6AA341-C51D-4BD9-854A-57FFEE097952}"/>
              </a:ext>
            </a:extLst>
          </p:cNvPr>
          <p:cNvSpPr txBox="1"/>
          <p:nvPr/>
        </p:nvSpPr>
        <p:spPr>
          <a:xfrm>
            <a:off x="6442310" y="633184"/>
            <a:ext cx="1212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/>
              <a:t>Undo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F59305A-8E89-40B0-85ED-B56BB1A797B6}"/>
              </a:ext>
            </a:extLst>
          </p:cNvPr>
          <p:cNvSpPr txBox="1"/>
          <p:nvPr/>
        </p:nvSpPr>
        <p:spPr>
          <a:xfrm>
            <a:off x="7262255" y="371932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(Undo)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2F2942B-E1EF-4887-9AB5-9344199F6B49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8599111" y="571986"/>
            <a:ext cx="136953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7860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974194-6296-4390-AF20-FD5B88A5B00A}"/>
              </a:ext>
            </a:extLst>
          </p:cNvPr>
          <p:cNvSpPr/>
          <p:nvPr/>
        </p:nvSpPr>
        <p:spPr>
          <a:xfrm>
            <a:off x="4089427" y="470969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Resource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AED3AC-AFE6-46CD-86D6-7EBF59422D34}"/>
              </a:ext>
            </a:extLst>
          </p:cNvPr>
          <p:cNvSpPr/>
          <p:nvPr/>
        </p:nvSpPr>
        <p:spPr>
          <a:xfrm>
            <a:off x="4089427" y="1888507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FBB06B-F17C-4DA1-9905-44BADAA58296}"/>
              </a:ext>
            </a:extLst>
          </p:cNvPr>
          <p:cNvSpPr txBox="1"/>
          <p:nvPr/>
        </p:nvSpPr>
        <p:spPr>
          <a:xfrm>
            <a:off x="1397880" y="1442311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Action</a:t>
            </a:r>
          </a:p>
        </p:txBody>
      </p:sp>
      <p:cxnSp>
        <p:nvCxnSpPr>
          <p:cNvPr id="5" name="Elbow Connector 5">
            <a:extLst>
              <a:ext uri="{FF2B5EF4-FFF2-40B4-BE49-F238E27FC236}">
                <a16:creationId xmlns:a16="http://schemas.microsoft.com/office/drawing/2014/main" id="{38BB2F78-29C0-4278-BD27-8E62D2516757}"/>
              </a:ext>
            </a:extLst>
          </p:cNvPr>
          <p:cNvCxnSpPr>
            <a:stCxn id="4" idx="3"/>
            <a:endCxn id="2" idx="1"/>
          </p:cNvCxnSpPr>
          <p:nvPr/>
        </p:nvCxnSpPr>
        <p:spPr>
          <a:xfrm flipV="1">
            <a:off x="2734736" y="1046836"/>
            <a:ext cx="1354692" cy="59552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Elbow Connector 8">
            <a:extLst>
              <a:ext uri="{FF2B5EF4-FFF2-40B4-BE49-F238E27FC236}">
                <a16:creationId xmlns:a16="http://schemas.microsoft.com/office/drawing/2014/main" id="{32CAD236-F5F2-47C8-ACFA-A441664DE03F}"/>
              </a:ext>
            </a:extLst>
          </p:cNvPr>
          <p:cNvCxnSpPr>
            <a:stCxn id="4" idx="3"/>
            <a:endCxn id="3" idx="1"/>
          </p:cNvCxnSpPr>
          <p:nvPr/>
        </p:nvCxnSpPr>
        <p:spPr>
          <a:xfrm>
            <a:off x="2734736" y="1642365"/>
            <a:ext cx="1354692" cy="8220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7536810-4534-4ED9-8895-0D3AFF73C6EF}"/>
              </a:ext>
            </a:extLst>
          </p:cNvPr>
          <p:cNvSpPr txBox="1"/>
          <p:nvPr/>
        </p:nvSpPr>
        <p:spPr>
          <a:xfrm>
            <a:off x="3679453" y="485484"/>
            <a:ext cx="40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✓</a:t>
            </a:r>
            <a:endParaRPr lang="en-US" sz="2000" dirty="0"/>
          </a:p>
        </p:txBody>
      </p:sp>
      <p:sp>
        <p:nvSpPr>
          <p:cNvPr id="8" name="Explosion 1 19">
            <a:extLst>
              <a:ext uri="{FF2B5EF4-FFF2-40B4-BE49-F238E27FC236}">
                <a16:creationId xmlns:a16="http://schemas.microsoft.com/office/drawing/2014/main" id="{CC537220-8949-4CDC-A59C-33F8D3483429}"/>
              </a:ext>
            </a:extLst>
          </p:cNvPr>
          <p:cNvSpPr/>
          <p:nvPr/>
        </p:nvSpPr>
        <p:spPr>
          <a:xfrm>
            <a:off x="3608159" y="2017907"/>
            <a:ext cx="392145" cy="284778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C5FDCC-D2CF-4179-87FA-2E0B4A9CF265}"/>
              </a:ext>
            </a:extLst>
          </p:cNvPr>
          <p:cNvSpPr txBox="1"/>
          <p:nvPr/>
        </p:nvSpPr>
        <p:spPr>
          <a:xfrm>
            <a:off x="413481" y="626940"/>
            <a:ext cx="1361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/>
              <a:t>Ignore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75BDEA-AA4A-4770-82BB-F9E7999BA231}"/>
              </a:ext>
            </a:extLst>
          </p:cNvPr>
          <p:cNvSpPr/>
          <p:nvPr/>
        </p:nvSpPr>
        <p:spPr>
          <a:xfrm>
            <a:off x="4089427" y="3659661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Resource 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304684-F5EC-4B26-A7ED-228767D33EDA}"/>
              </a:ext>
            </a:extLst>
          </p:cNvPr>
          <p:cNvSpPr/>
          <p:nvPr/>
        </p:nvSpPr>
        <p:spPr>
          <a:xfrm>
            <a:off x="4089427" y="5077199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E95400-C714-4054-A1E4-ACBD3961F55A}"/>
              </a:ext>
            </a:extLst>
          </p:cNvPr>
          <p:cNvSpPr txBox="1"/>
          <p:nvPr/>
        </p:nvSpPr>
        <p:spPr>
          <a:xfrm>
            <a:off x="1397880" y="4631003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Action</a:t>
            </a:r>
          </a:p>
        </p:txBody>
      </p:sp>
      <p:cxnSp>
        <p:nvCxnSpPr>
          <p:cNvPr id="13" name="Elbow Connector 32">
            <a:extLst>
              <a:ext uri="{FF2B5EF4-FFF2-40B4-BE49-F238E27FC236}">
                <a16:creationId xmlns:a16="http://schemas.microsoft.com/office/drawing/2014/main" id="{89627332-D5F2-4C01-9D1E-996306B100D0}"/>
              </a:ext>
            </a:extLst>
          </p:cNvPr>
          <p:cNvCxnSpPr>
            <a:stCxn id="12" idx="3"/>
            <a:endCxn id="10" idx="1"/>
          </p:cNvCxnSpPr>
          <p:nvPr/>
        </p:nvCxnSpPr>
        <p:spPr>
          <a:xfrm flipV="1">
            <a:off x="2734736" y="4235528"/>
            <a:ext cx="1354692" cy="59552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Elbow Connector 33">
            <a:extLst>
              <a:ext uri="{FF2B5EF4-FFF2-40B4-BE49-F238E27FC236}">
                <a16:creationId xmlns:a16="http://schemas.microsoft.com/office/drawing/2014/main" id="{EBA5ED83-D372-484F-AD7D-8F828BC8F144}"/>
              </a:ext>
            </a:extLst>
          </p:cNvPr>
          <p:cNvCxnSpPr>
            <a:stCxn id="12" idx="3"/>
            <a:endCxn id="11" idx="1"/>
          </p:cNvCxnSpPr>
          <p:nvPr/>
        </p:nvCxnSpPr>
        <p:spPr>
          <a:xfrm>
            <a:off x="2734736" y="4831059"/>
            <a:ext cx="1354692" cy="8220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764C5DA-FDB8-4886-A3E3-5E87AEE1C051}"/>
              </a:ext>
            </a:extLst>
          </p:cNvPr>
          <p:cNvSpPr txBox="1"/>
          <p:nvPr/>
        </p:nvSpPr>
        <p:spPr>
          <a:xfrm>
            <a:off x="3679453" y="3674176"/>
            <a:ext cx="40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✓</a:t>
            </a:r>
            <a:endParaRPr lang="en-US" sz="2000" dirty="0"/>
          </a:p>
        </p:txBody>
      </p:sp>
      <p:sp>
        <p:nvSpPr>
          <p:cNvPr id="16" name="Explosion 1 35">
            <a:extLst>
              <a:ext uri="{FF2B5EF4-FFF2-40B4-BE49-F238E27FC236}">
                <a16:creationId xmlns:a16="http://schemas.microsoft.com/office/drawing/2014/main" id="{34102CC6-9110-41CC-ACEF-F16047ED68DF}"/>
              </a:ext>
            </a:extLst>
          </p:cNvPr>
          <p:cNvSpPr/>
          <p:nvPr/>
        </p:nvSpPr>
        <p:spPr>
          <a:xfrm>
            <a:off x="3608159" y="5206599"/>
            <a:ext cx="392145" cy="284778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A54CBA-1012-4E38-BD03-4F568F055266}"/>
              </a:ext>
            </a:extLst>
          </p:cNvPr>
          <p:cNvSpPr txBox="1"/>
          <p:nvPr/>
        </p:nvSpPr>
        <p:spPr>
          <a:xfrm>
            <a:off x="413481" y="3653351"/>
            <a:ext cx="1361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/>
              <a:t>Retry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603634-AC1E-467F-8CBA-75DF407FE35D}"/>
              </a:ext>
            </a:extLst>
          </p:cNvPr>
          <p:cNvSpPr txBox="1"/>
          <p:nvPr/>
        </p:nvSpPr>
        <p:spPr>
          <a:xfrm>
            <a:off x="1406799" y="5757180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(Retry)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1632235-C80A-4C94-AF69-AE81F6FB0889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2743654" y="5957234"/>
            <a:ext cx="1354692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C087A65-F0EA-49D2-AB62-9F4403584FA1}"/>
              </a:ext>
            </a:extLst>
          </p:cNvPr>
          <p:cNvSpPr/>
          <p:nvPr/>
        </p:nvSpPr>
        <p:spPr>
          <a:xfrm>
            <a:off x="9968642" y="491791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9A8D86-D5FF-4C71-B19B-EA37F0A2EB1B}"/>
              </a:ext>
            </a:extLst>
          </p:cNvPr>
          <p:cNvSpPr/>
          <p:nvPr/>
        </p:nvSpPr>
        <p:spPr>
          <a:xfrm>
            <a:off x="9968642" y="1909329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A0A2E6-8E27-4B2F-9C71-AD0A4393702F}"/>
              </a:ext>
            </a:extLst>
          </p:cNvPr>
          <p:cNvSpPr txBox="1"/>
          <p:nvPr/>
        </p:nvSpPr>
        <p:spPr>
          <a:xfrm>
            <a:off x="7262255" y="1463133"/>
            <a:ext cx="1351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Action</a:t>
            </a:r>
          </a:p>
        </p:txBody>
      </p:sp>
      <p:cxnSp>
        <p:nvCxnSpPr>
          <p:cNvPr id="23" name="Elbow Connector 44">
            <a:extLst>
              <a:ext uri="{FF2B5EF4-FFF2-40B4-BE49-F238E27FC236}">
                <a16:creationId xmlns:a16="http://schemas.microsoft.com/office/drawing/2014/main" id="{5410C135-AC89-4BBD-9D2F-445DAE931177}"/>
              </a:ext>
            </a:extLst>
          </p:cNvPr>
          <p:cNvCxnSpPr>
            <a:stCxn id="22" idx="3"/>
            <a:endCxn id="20" idx="1"/>
          </p:cNvCxnSpPr>
          <p:nvPr/>
        </p:nvCxnSpPr>
        <p:spPr>
          <a:xfrm flipV="1">
            <a:off x="8613950" y="1067661"/>
            <a:ext cx="1354692" cy="59552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45">
            <a:extLst>
              <a:ext uri="{FF2B5EF4-FFF2-40B4-BE49-F238E27FC236}">
                <a16:creationId xmlns:a16="http://schemas.microsoft.com/office/drawing/2014/main" id="{BDD90C41-C3F1-43FE-A2D3-B3FED1F80DD0}"/>
              </a:ext>
            </a:extLst>
          </p:cNvPr>
          <p:cNvCxnSpPr>
            <a:stCxn id="22" idx="3"/>
            <a:endCxn id="21" idx="1"/>
          </p:cNvCxnSpPr>
          <p:nvPr/>
        </p:nvCxnSpPr>
        <p:spPr>
          <a:xfrm>
            <a:off x="8613950" y="1663187"/>
            <a:ext cx="1354692" cy="8220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3034F4E-C0D8-468A-9D84-0CCEB9BA5012}"/>
              </a:ext>
            </a:extLst>
          </p:cNvPr>
          <p:cNvSpPr txBox="1"/>
          <p:nvPr/>
        </p:nvSpPr>
        <p:spPr>
          <a:xfrm>
            <a:off x="9558668" y="556803"/>
            <a:ext cx="40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✓</a:t>
            </a:r>
            <a:endParaRPr lang="en-US" sz="2000" dirty="0"/>
          </a:p>
        </p:txBody>
      </p:sp>
      <p:sp>
        <p:nvSpPr>
          <p:cNvPr id="26" name="Explosion 1 47">
            <a:extLst>
              <a:ext uri="{FF2B5EF4-FFF2-40B4-BE49-F238E27FC236}">
                <a16:creationId xmlns:a16="http://schemas.microsoft.com/office/drawing/2014/main" id="{A3A73449-FE9F-4E5B-9026-C9DC647929F9}"/>
              </a:ext>
            </a:extLst>
          </p:cNvPr>
          <p:cNvSpPr/>
          <p:nvPr/>
        </p:nvSpPr>
        <p:spPr>
          <a:xfrm>
            <a:off x="9487373" y="2038730"/>
            <a:ext cx="392145" cy="284778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6AA341-C51D-4BD9-854A-57FFEE097952}"/>
              </a:ext>
            </a:extLst>
          </p:cNvPr>
          <p:cNvSpPr txBox="1"/>
          <p:nvPr/>
        </p:nvSpPr>
        <p:spPr>
          <a:xfrm>
            <a:off x="6442310" y="633184"/>
            <a:ext cx="1212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/>
              <a:t>Undo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F59305A-8E89-40B0-85ED-B56BB1A797B6}"/>
              </a:ext>
            </a:extLst>
          </p:cNvPr>
          <p:cNvSpPr txBox="1"/>
          <p:nvPr/>
        </p:nvSpPr>
        <p:spPr>
          <a:xfrm>
            <a:off x="7262255" y="371932"/>
            <a:ext cx="1336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(Undo)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2F2942B-E1EF-4887-9AB5-9344199F6B49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8599111" y="571986"/>
            <a:ext cx="136953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FD02EED-2775-4702-9A5F-1193FDF5F831}"/>
              </a:ext>
            </a:extLst>
          </p:cNvPr>
          <p:cNvSpPr/>
          <p:nvPr/>
        </p:nvSpPr>
        <p:spPr>
          <a:xfrm>
            <a:off x="9968642" y="3643505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Resource 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71DA2B1-740A-4DC2-8926-9F0163E7A503}"/>
              </a:ext>
            </a:extLst>
          </p:cNvPr>
          <p:cNvSpPr/>
          <p:nvPr/>
        </p:nvSpPr>
        <p:spPr>
          <a:xfrm>
            <a:off x="9968642" y="5061043"/>
            <a:ext cx="1604232" cy="1151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Resource 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2F0515E-96A7-4A84-85E8-6BC769845C98}"/>
              </a:ext>
            </a:extLst>
          </p:cNvPr>
          <p:cNvSpPr txBox="1"/>
          <p:nvPr/>
        </p:nvSpPr>
        <p:spPr>
          <a:xfrm>
            <a:off x="5693660" y="3637194"/>
            <a:ext cx="1960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/>
              <a:t>Coordinate</a:t>
            </a:r>
            <a:endParaRPr lang="en-US" sz="2000" b="1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348A98E-9495-4BB2-8D3F-3B144090A266}"/>
              </a:ext>
            </a:extLst>
          </p:cNvPr>
          <p:cNvSpPr/>
          <p:nvPr/>
        </p:nvSpPr>
        <p:spPr>
          <a:xfrm>
            <a:off x="7205793" y="4472513"/>
            <a:ext cx="1604232" cy="87647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Coordinator</a:t>
            </a:r>
            <a:endParaRPr lang="en-US" sz="1600" dirty="0"/>
          </a:p>
        </p:txBody>
      </p:sp>
      <p:cxnSp>
        <p:nvCxnSpPr>
          <p:cNvPr id="34" name="Elbow Connector 111">
            <a:extLst>
              <a:ext uri="{FF2B5EF4-FFF2-40B4-BE49-F238E27FC236}">
                <a16:creationId xmlns:a16="http://schemas.microsoft.com/office/drawing/2014/main" id="{7E75C107-1BEA-4A52-BABB-A79C5F87E89E}"/>
              </a:ext>
            </a:extLst>
          </p:cNvPr>
          <p:cNvCxnSpPr/>
          <p:nvPr/>
        </p:nvCxnSpPr>
        <p:spPr>
          <a:xfrm flipV="1">
            <a:off x="8810025" y="3842071"/>
            <a:ext cx="1143778" cy="788932"/>
          </a:xfrm>
          <a:prstGeom prst="bentConnector3">
            <a:avLst>
              <a:gd name="adj1" fmla="val 34443"/>
            </a:avLst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Elbow Connector 114">
            <a:extLst>
              <a:ext uri="{FF2B5EF4-FFF2-40B4-BE49-F238E27FC236}">
                <a16:creationId xmlns:a16="http://schemas.microsoft.com/office/drawing/2014/main" id="{88B7C551-3A9F-4DF0-AACC-39FFEACFAA0C}"/>
              </a:ext>
            </a:extLst>
          </p:cNvPr>
          <p:cNvCxnSpPr>
            <a:endCxn id="31" idx="1"/>
          </p:cNvCxnSpPr>
          <p:nvPr/>
        </p:nvCxnSpPr>
        <p:spPr>
          <a:xfrm>
            <a:off x="8798896" y="4631003"/>
            <a:ext cx="1169745" cy="1005909"/>
          </a:xfrm>
          <a:prstGeom prst="bentConnector3">
            <a:avLst>
              <a:gd name="adj1" fmla="val 34677"/>
            </a:avLst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123">
            <a:extLst>
              <a:ext uri="{FF2B5EF4-FFF2-40B4-BE49-F238E27FC236}">
                <a16:creationId xmlns:a16="http://schemas.microsoft.com/office/drawing/2014/main" id="{C816D626-9358-4022-8765-EE3290EE02E2}"/>
              </a:ext>
            </a:extLst>
          </p:cNvPr>
          <p:cNvCxnSpPr>
            <a:endCxn id="30" idx="1"/>
          </p:cNvCxnSpPr>
          <p:nvPr/>
        </p:nvCxnSpPr>
        <p:spPr>
          <a:xfrm flipV="1">
            <a:off x="8798896" y="4219374"/>
            <a:ext cx="1169745" cy="987226"/>
          </a:xfrm>
          <a:prstGeom prst="bentConnector3">
            <a:avLst>
              <a:gd name="adj1" fmla="val 57275"/>
            </a:avLst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7" name="Elbow Connector 130">
            <a:extLst>
              <a:ext uri="{FF2B5EF4-FFF2-40B4-BE49-F238E27FC236}">
                <a16:creationId xmlns:a16="http://schemas.microsoft.com/office/drawing/2014/main" id="{E5E25DEA-D105-4C08-8233-3B52F088CC5B}"/>
              </a:ext>
            </a:extLst>
          </p:cNvPr>
          <p:cNvCxnSpPr/>
          <p:nvPr/>
        </p:nvCxnSpPr>
        <p:spPr>
          <a:xfrm>
            <a:off x="8798896" y="5206599"/>
            <a:ext cx="1154906" cy="841941"/>
          </a:xfrm>
          <a:prstGeom prst="bentConnector3">
            <a:avLst>
              <a:gd name="adj1" fmla="val 58039"/>
            </a:avLst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8" name="Elbow Connector 135">
            <a:extLst>
              <a:ext uri="{FF2B5EF4-FFF2-40B4-BE49-F238E27FC236}">
                <a16:creationId xmlns:a16="http://schemas.microsoft.com/office/drawing/2014/main" id="{C8B87052-506A-450D-820A-34D907D093AD}"/>
              </a:ext>
            </a:extLst>
          </p:cNvPr>
          <p:cNvCxnSpPr>
            <a:endCxn id="33" idx="3"/>
          </p:cNvCxnSpPr>
          <p:nvPr/>
        </p:nvCxnSpPr>
        <p:spPr>
          <a:xfrm rot="10800000" flipV="1">
            <a:off x="8810025" y="4545691"/>
            <a:ext cx="1143778" cy="365061"/>
          </a:xfrm>
          <a:prstGeom prst="bentConnector3">
            <a:avLst>
              <a:gd name="adj1" fmla="val 24297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Elbow Connector 139">
            <a:extLst>
              <a:ext uri="{FF2B5EF4-FFF2-40B4-BE49-F238E27FC236}">
                <a16:creationId xmlns:a16="http://schemas.microsoft.com/office/drawing/2014/main" id="{5071A930-655B-4D13-8F92-880A5E051077}"/>
              </a:ext>
            </a:extLst>
          </p:cNvPr>
          <p:cNvCxnSpPr>
            <a:endCxn id="33" idx="3"/>
          </p:cNvCxnSpPr>
          <p:nvPr/>
        </p:nvCxnSpPr>
        <p:spPr>
          <a:xfrm rot="10800000">
            <a:off x="8810025" y="4910752"/>
            <a:ext cx="1143778" cy="369026"/>
          </a:xfrm>
          <a:prstGeom prst="bentConnector3">
            <a:avLst>
              <a:gd name="adj1" fmla="val 24297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8C63116-86C1-4ADE-96B0-55DF425C3FC8}"/>
              </a:ext>
            </a:extLst>
          </p:cNvPr>
          <p:cNvSpPr txBox="1"/>
          <p:nvPr/>
        </p:nvSpPr>
        <p:spPr>
          <a:xfrm>
            <a:off x="8007911" y="3284027"/>
            <a:ext cx="1463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/>
              <a:t>Prepare</a:t>
            </a:r>
            <a:endParaRPr lang="en-US" sz="20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C08C70B-1F08-4495-BAFE-A030EF6CC7B4}"/>
              </a:ext>
            </a:extLst>
          </p:cNvPr>
          <p:cNvSpPr txBox="1"/>
          <p:nvPr/>
        </p:nvSpPr>
        <p:spPr>
          <a:xfrm>
            <a:off x="7813376" y="5812908"/>
            <a:ext cx="1673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Commit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B81CC22-5043-46E8-932F-A80BB8B909BE}"/>
              </a:ext>
            </a:extLst>
          </p:cNvPr>
          <p:cNvSpPr txBox="1"/>
          <p:nvPr/>
        </p:nvSpPr>
        <p:spPr>
          <a:xfrm>
            <a:off x="9421768" y="4707518"/>
            <a:ext cx="1839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4049420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2171-8C7A-4503-A574-55F02B089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Master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CB413-554F-48E1-A57D-B386559CDA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6080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2171-8C7A-4503-A574-55F02B089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each external resource, examine possibilities and pick best option based on business requirements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CB413-554F-48E1-A57D-B386559CDA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7809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7019E-C2FA-4F91-AF09-6179EB2E5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up: Stripe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E649D-91C7-43F2-8A64-29A03ECD27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76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62CCE8-9D31-4454-9B70-4FE41538B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296"/>
            <a:ext cx="12192000" cy="380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665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7019E-C2FA-4F91-AF09-6179EB2E5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1: Ignore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E649D-91C7-43F2-8A64-29A03ECD27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546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62CCE8-9D31-4454-9B70-4FE41538B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296"/>
            <a:ext cx="12192000" cy="38034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42FA62-9520-46F4-9DBC-2DF5086F4C63}"/>
              </a:ext>
            </a:extLst>
          </p:cNvPr>
          <p:cNvSpPr/>
          <p:nvPr/>
        </p:nvSpPr>
        <p:spPr>
          <a:xfrm>
            <a:off x="97155" y="1914525"/>
            <a:ext cx="12094845" cy="485775"/>
          </a:xfrm>
          <a:prstGeom prst="rect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Find Customer from DB</a:t>
            </a:r>
          </a:p>
        </p:txBody>
      </p:sp>
    </p:spTree>
    <p:extLst>
      <p:ext uri="{BB962C8B-B14F-4D97-AF65-F5344CB8AC3E}">
        <p14:creationId xmlns:p14="http://schemas.microsoft.com/office/powerpoint/2010/main" val="13863214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7019E-C2FA-4F91-AF09-6179EB2E5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Probably don’t want to ignore a failed payment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E649D-91C7-43F2-8A64-29A03ECD27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640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7019E-C2FA-4F91-AF09-6179EB2E5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2: Retry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E649D-91C7-43F2-8A64-29A03ECD27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029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3000" r="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30518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3000" r="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1E3A8D-3FCF-412D-8DAD-79DB70086B07}"/>
              </a:ext>
            </a:extLst>
          </p:cNvPr>
          <p:cNvSpPr/>
          <p:nvPr/>
        </p:nvSpPr>
        <p:spPr>
          <a:xfrm>
            <a:off x="3959051" y="6049106"/>
            <a:ext cx="6034035" cy="77372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636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C9237D-42EE-4BDE-AF7D-A69F3FBD7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5214"/>
            <a:ext cx="12192000" cy="380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1302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C9237D-42EE-4BDE-AF7D-A69F3FBD7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5214"/>
            <a:ext cx="12192000" cy="380757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43080CA-8EC4-479C-8C83-BC1E2A0A8526}"/>
              </a:ext>
            </a:extLst>
          </p:cNvPr>
          <p:cNvSpPr/>
          <p:nvPr/>
        </p:nvSpPr>
        <p:spPr>
          <a:xfrm>
            <a:off x="9867481" y="2803488"/>
            <a:ext cx="2324519" cy="77372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168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7019E-C2FA-4F91-AF09-6179EB2E5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3: Undo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E649D-91C7-43F2-8A64-29A03ECD27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707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8000" r="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66804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02622D-9B8C-4A42-98CA-0497628FC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11" y="0"/>
            <a:ext cx="11222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04653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02622D-9B8C-4A42-98CA-0497628FC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11" y="0"/>
            <a:ext cx="11222977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915257-B717-4815-A851-09AEC2EFEC5F}"/>
              </a:ext>
            </a:extLst>
          </p:cNvPr>
          <p:cNvSpPr/>
          <p:nvPr/>
        </p:nvSpPr>
        <p:spPr>
          <a:xfrm>
            <a:off x="1607736" y="3863590"/>
            <a:ext cx="7611627" cy="172831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9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62CCE8-9D31-4454-9B70-4FE41538B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296"/>
            <a:ext cx="12192000" cy="38034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42FA62-9520-46F4-9DBC-2DF5086F4C63}"/>
              </a:ext>
            </a:extLst>
          </p:cNvPr>
          <p:cNvSpPr/>
          <p:nvPr/>
        </p:nvSpPr>
        <p:spPr>
          <a:xfrm>
            <a:off x="97155" y="1914525"/>
            <a:ext cx="12094845" cy="485775"/>
          </a:xfrm>
          <a:prstGeom prst="rect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Find Customer from DB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3052D1-1CB5-4D76-B76C-98D8AA87140C}"/>
              </a:ext>
            </a:extLst>
          </p:cNvPr>
          <p:cNvSpPr/>
          <p:nvPr/>
        </p:nvSpPr>
        <p:spPr>
          <a:xfrm>
            <a:off x="97155" y="2415540"/>
            <a:ext cx="12094845" cy="485775"/>
          </a:xfrm>
          <a:prstGeom prst="rect">
            <a:avLst/>
          </a:prstGeom>
          <a:solidFill>
            <a:schemeClr val="accent2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Create Order from cart and customer details</a:t>
            </a:r>
          </a:p>
        </p:txBody>
      </p:sp>
    </p:spTree>
    <p:extLst>
      <p:ext uri="{BB962C8B-B14F-4D97-AF65-F5344CB8AC3E}">
        <p14:creationId xmlns:p14="http://schemas.microsoft.com/office/powerpoint/2010/main" val="9831354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9C2AF0-7091-4AF4-B5A1-5C6FADDF6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386" y="0"/>
            <a:ext cx="88412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66205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9C2AF0-7091-4AF4-B5A1-5C6FADDF6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386" y="0"/>
            <a:ext cx="8841227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C1D8887-27E5-41CF-8A7F-C250DDFFE5B8}"/>
              </a:ext>
            </a:extLst>
          </p:cNvPr>
          <p:cNvSpPr/>
          <p:nvPr/>
        </p:nvSpPr>
        <p:spPr>
          <a:xfrm>
            <a:off x="2512088" y="4104749"/>
            <a:ext cx="6109398" cy="176851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0160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7019E-C2FA-4F91-AF09-6179EB2E5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4: Coordinate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E649D-91C7-43F2-8A64-29A03ECD27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972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0DB939-E8EF-4176-B4BB-E854F24F6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325" y="0"/>
            <a:ext cx="94113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4741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733B31-BAE6-4501-8C3F-C2F3176F5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451" y="0"/>
            <a:ext cx="91970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137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733B31-BAE6-4501-8C3F-C2F3176F5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451" y="0"/>
            <a:ext cx="9197098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25A4F59-7327-4F1D-AA08-73A2253275EE}"/>
              </a:ext>
            </a:extLst>
          </p:cNvPr>
          <p:cNvSpPr/>
          <p:nvPr/>
        </p:nvSpPr>
        <p:spPr>
          <a:xfrm>
            <a:off x="2250831" y="2120203"/>
            <a:ext cx="9772022" cy="38686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Authorize</a:t>
            </a:r>
          </a:p>
        </p:txBody>
      </p:sp>
    </p:spTree>
    <p:extLst>
      <p:ext uri="{BB962C8B-B14F-4D97-AF65-F5344CB8AC3E}">
        <p14:creationId xmlns:p14="http://schemas.microsoft.com/office/powerpoint/2010/main" val="26262760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733B31-BAE6-4501-8C3F-C2F3176F5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451" y="0"/>
            <a:ext cx="9197098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25A4F59-7327-4F1D-AA08-73A2253275EE}"/>
              </a:ext>
            </a:extLst>
          </p:cNvPr>
          <p:cNvSpPr/>
          <p:nvPr/>
        </p:nvSpPr>
        <p:spPr>
          <a:xfrm>
            <a:off x="2250831" y="2120203"/>
            <a:ext cx="9772022" cy="38686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Authorize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4E1553-0928-4287-BD5A-D9574137C136}"/>
              </a:ext>
            </a:extLst>
          </p:cNvPr>
          <p:cNvSpPr/>
          <p:nvPr/>
        </p:nvSpPr>
        <p:spPr>
          <a:xfrm>
            <a:off x="2250831" y="4955513"/>
            <a:ext cx="9772022" cy="38686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Capture</a:t>
            </a:r>
          </a:p>
        </p:txBody>
      </p:sp>
    </p:spTree>
    <p:extLst>
      <p:ext uri="{BB962C8B-B14F-4D97-AF65-F5344CB8AC3E}">
        <p14:creationId xmlns:p14="http://schemas.microsoft.com/office/powerpoint/2010/main" val="7815947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B2160-1A21-4DE8-9F63-75114A6F8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up: </a:t>
            </a:r>
            <a:r>
              <a:rPr lang="en-US" dirty="0" err="1"/>
              <a:t>SendGrid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663D2-0A79-46A0-A149-3DB52F930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014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1: Ignore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5680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448750-248C-4122-BF42-501EEC9F5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0994"/>
            <a:ext cx="12192000" cy="529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76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62CCE8-9D31-4454-9B70-4FE41538B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296"/>
            <a:ext cx="12192000" cy="38034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42FA62-9520-46F4-9DBC-2DF5086F4C63}"/>
              </a:ext>
            </a:extLst>
          </p:cNvPr>
          <p:cNvSpPr/>
          <p:nvPr/>
        </p:nvSpPr>
        <p:spPr>
          <a:xfrm>
            <a:off x="97155" y="1914525"/>
            <a:ext cx="12094845" cy="485775"/>
          </a:xfrm>
          <a:prstGeom prst="rect">
            <a:avLst/>
          </a:prstGeom>
          <a:solidFill>
            <a:schemeClr val="accent1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Find Customer from DB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3052D1-1CB5-4D76-B76C-98D8AA87140C}"/>
              </a:ext>
            </a:extLst>
          </p:cNvPr>
          <p:cNvSpPr/>
          <p:nvPr/>
        </p:nvSpPr>
        <p:spPr>
          <a:xfrm>
            <a:off x="97155" y="2415540"/>
            <a:ext cx="12094845" cy="485775"/>
          </a:xfrm>
          <a:prstGeom prst="rect">
            <a:avLst/>
          </a:prstGeom>
          <a:solidFill>
            <a:schemeClr val="accent2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Create Order from cart and customer details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F6853C-434C-4CFC-9813-2BD9312E40EC}"/>
              </a:ext>
            </a:extLst>
          </p:cNvPr>
          <p:cNvSpPr/>
          <p:nvPr/>
        </p:nvSpPr>
        <p:spPr>
          <a:xfrm>
            <a:off x="97155" y="2927985"/>
            <a:ext cx="12094845" cy="485775"/>
          </a:xfrm>
          <a:prstGeom prst="rect">
            <a:avLst/>
          </a:prstGeom>
          <a:solidFill>
            <a:schemeClr val="accent4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Post payment to Stripe</a:t>
            </a:r>
          </a:p>
        </p:txBody>
      </p:sp>
    </p:spTree>
    <p:extLst>
      <p:ext uri="{BB962C8B-B14F-4D97-AF65-F5344CB8AC3E}">
        <p14:creationId xmlns:p14="http://schemas.microsoft.com/office/powerpoint/2010/main" val="17223248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448750-248C-4122-BF42-501EEC9F5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0994"/>
            <a:ext cx="12192000" cy="52960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0EBE9E6-8A83-4FAC-9421-AAFA6E84B0D4}"/>
              </a:ext>
            </a:extLst>
          </p:cNvPr>
          <p:cNvSpPr/>
          <p:nvPr/>
        </p:nvSpPr>
        <p:spPr>
          <a:xfrm>
            <a:off x="552658" y="2562330"/>
            <a:ext cx="11565653" cy="218049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9889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2: Retry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1434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8A94C-42A7-42AC-A0BF-4C8B6B9C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unless we want duplicate emails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8E048-3609-4465-94CF-BAB0B9626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590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3: Undo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079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8A94C-42A7-42AC-A0BF-4C8B6B9C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can’t un-send emails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8E048-3609-4465-94CF-BAB0B9626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6116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8A94C-42A7-42AC-A0BF-4C8B6B9C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Apologize?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8E048-3609-4465-94CF-BAB0B9626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144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4: Coordinate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61844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8A94C-42A7-42AC-A0BF-4C8B6B9C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???????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8E048-3609-4465-94CF-BAB0B9626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3917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B2160-1A21-4DE8-9F63-75114A6F8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Finally: RabbitMQ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663D2-0A79-46A0-A149-3DB52F930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2541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1: Ignore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61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62CCE8-9D31-4454-9B70-4FE41538B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296"/>
            <a:ext cx="12192000" cy="38034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42FA62-9520-46F4-9DBC-2DF5086F4C63}"/>
              </a:ext>
            </a:extLst>
          </p:cNvPr>
          <p:cNvSpPr/>
          <p:nvPr/>
        </p:nvSpPr>
        <p:spPr>
          <a:xfrm>
            <a:off x="97155" y="1914525"/>
            <a:ext cx="12094845" cy="485775"/>
          </a:xfrm>
          <a:prstGeom prst="rect">
            <a:avLst/>
          </a:prstGeom>
          <a:solidFill>
            <a:schemeClr val="accent1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Find Customer from DB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3052D1-1CB5-4D76-B76C-98D8AA87140C}"/>
              </a:ext>
            </a:extLst>
          </p:cNvPr>
          <p:cNvSpPr/>
          <p:nvPr/>
        </p:nvSpPr>
        <p:spPr>
          <a:xfrm>
            <a:off x="97155" y="2415540"/>
            <a:ext cx="12094845" cy="485775"/>
          </a:xfrm>
          <a:prstGeom prst="rect">
            <a:avLst/>
          </a:prstGeom>
          <a:solidFill>
            <a:schemeClr val="accent2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Create Order from cart and customer details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F6853C-434C-4CFC-9813-2BD9312E40EC}"/>
              </a:ext>
            </a:extLst>
          </p:cNvPr>
          <p:cNvSpPr/>
          <p:nvPr/>
        </p:nvSpPr>
        <p:spPr>
          <a:xfrm>
            <a:off x="97155" y="2927985"/>
            <a:ext cx="12094845" cy="485775"/>
          </a:xfrm>
          <a:prstGeom prst="rect">
            <a:avLst/>
          </a:prstGeom>
          <a:solidFill>
            <a:schemeClr val="accent4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Post payment to Stripe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055B64-BE12-4F10-A719-25A451788C66}"/>
              </a:ext>
            </a:extLst>
          </p:cNvPr>
          <p:cNvSpPr/>
          <p:nvPr/>
        </p:nvSpPr>
        <p:spPr>
          <a:xfrm>
            <a:off x="97155" y="3440430"/>
            <a:ext cx="12094845" cy="485775"/>
          </a:xfrm>
          <a:prstGeom prst="rect">
            <a:avLst/>
          </a:prstGeom>
          <a:solidFill>
            <a:schemeClr val="accent6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Send thank you email via </a:t>
            </a:r>
            <a:r>
              <a:rPr lang="en-US" sz="2800" dirty="0" err="1">
                <a:latin typeface="+mj-lt"/>
              </a:rPr>
              <a:t>SendGrid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352658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91FC45-96F4-4CE2-B210-98B934768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261"/>
            <a:ext cx="12192000" cy="528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9168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91FC45-96F4-4CE2-B210-98B934768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261"/>
            <a:ext cx="12192000" cy="528347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2E7F1F1-3757-4000-850B-A6971D758360}"/>
              </a:ext>
            </a:extLst>
          </p:cNvPr>
          <p:cNvSpPr/>
          <p:nvPr/>
        </p:nvSpPr>
        <p:spPr>
          <a:xfrm>
            <a:off x="467247" y="2758273"/>
            <a:ext cx="11671162" cy="257740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45903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2: Retry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6269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5875243E-D863-4965-82A1-6F2343748FD9}"/>
              </a:ext>
            </a:extLst>
          </p:cNvPr>
          <p:cNvGrpSpPr/>
          <p:nvPr/>
        </p:nvGrpSpPr>
        <p:grpSpPr>
          <a:xfrm>
            <a:off x="870681" y="1643679"/>
            <a:ext cx="6906743" cy="3486003"/>
            <a:chOff x="413481" y="3653351"/>
            <a:chExt cx="5280178" cy="257558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F801A6A-D445-41D2-BBC2-AEE19C31D484}"/>
                </a:ext>
              </a:extLst>
            </p:cNvPr>
            <p:cNvSpPr/>
            <p:nvPr/>
          </p:nvSpPr>
          <p:spPr>
            <a:xfrm>
              <a:off x="4089427" y="3659661"/>
              <a:ext cx="1604232" cy="11517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Resource A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E47FAD7-E815-4EF1-8A57-48B726E57204}"/>
                </a:ext>
              </a:extLst>
            </p:cNvPr>
            <p:cNvSpPr/>
            <p:nvPr/>
          </p:nvSpPr>
          <p:spPr>
            <a:xfrm>
              <a:off x="4089427" y="5077199"/>
              <a:ext cx="1604232" cy="11517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RabbitMQ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FDD526E-B5CE-44FC-8FDD-F1D58D05A291}"/>
                </a:ext>
              </a:extLst>
            </p:cNvPr>
            <p:cNvSpPr txBox="1"/>
            <p:nvPr/>
          </p:nvSpPr>
          <p:spPr>
            <a:xfrm>
              <a:off x="1397880" y="4631003"/>
              <a:ext cx="1336855" cy="3410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/>
                <a:t>Action</a:t>
              </a:r>
            </a:p>
          </p:txBody>
        </p:sp>
        <p:cxnSp>
          <p:nvCxnSpPr>
            <p:cNvPr id="7" name="Elbow Connector 32">
              <a:extLst>
                <a:ext uri="{FF2B5EF4-FFF2-40B4-BE49-F238E27FC236}">
                  <a16:creationId xmlns:a16="http://schemas.microsoft.com/office/drawing/2014/main" id="{3395B546-1970-448E-BD96-C7F620DFDF46}"/>
                </a:ext>
              </a:extLst>
            </p:cNvPr>
            <p:cNvCxnSpPr>
              <a:stCxn id="6" idx="3"/>
              <a:endCxn id="4" idx="1"/>
            </p:cNvCxnSpPr>
            <p:nvPr/>
          </p:nvCxnSpPr>
          <p:spPr>
            <a:xfrm flipV="1">
              <a:off x="2734735" y="4235529"/>
              <a:ext cx="1354692" cy="56602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Elbow Connector 33">
              <a:extLst>
                <a:ext uri="{FF2B5EF4-FFF2-40B4-BE49-F238E27FC236}">
                  <a16:creationId xmlns:a16="http://schemas.microsoft.com/office/drawing/2014/main" id="{706A1DAB-6595-4D2F-82A6-B17CBAB9FCE5}"/>
                </a:ext>
              </a:extLst>
            </p:cNvPr>
            <p:cNvCxnSpPr>
              <a:stCxn id="6" idx="3"/>
              <a:endCxn id="5" idx="1"/>
            </p:cNvCxnSpPr>
            <p:nvPr/>
          </p:nvCxnSpPr>
          <p:spPr>
            <a:xfrm>
              <a:off x="2734735" y="4801551"/>
              <a:ext cx="1354692" cy="851516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E72AA29-F4E2-4FA7-A76A-403947D7C883}"/>
                </a:ext>
              </a:extLst>
            </p:cNvPr>
            <p:cNvSpPr txBox="1"/>
            <p:nvPr/>
          </p:nvSpPr>
          <p:spPr>
            <a:xfrm>
              <a:off x="3679453" y="3674176"/>
              <a:ext cx="409974" cy="3410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/>
                <a:t>✓</a:t>
              </a:r>
              <a:endParaRPr lang="en-US" sz="2400" dirty="0"/>
            </a:p>
          </p:txBody>
        </p:sp>
        <p:sp>
          <p:nvSpPr>
            <p:cNvPr id="10" name="Explosion 1 35">
              <a:extLst>
                <a:ext uri="{FF2B5EF4-FFF2-40B4-BE49-F238E27FC236}">
                  <a16:creationId xmlns:a16="http://schemas.microsoft.com/office/drawing/2014/main" id="{8CE3E456-1310-4372-90A0-66E7C0817E6E}"/>
                </a:ext>
              </a:extLst>
            </p:cNvPr>
            <p:cNvSpPr/>
            <p:nvPr/>
          </p:nvSpPr>
          <p:spPr>
            <a:xfrm>
              <a:off x="3608159" y="5206599"/>
              <a:ext cx="392145" cy="284778"/>
            </a:xfrm>
            <a:prstGeom prst="irregularSeal1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3ECDF9-62CB-4102-8EB0-90F27524221F}"/>
                </a:ext>
              </a:extLst>
            </p:cNvPr>
            <p:cNvSpPr txBox="1"/>
            <p:nvPr/>
          </p:nvSpPr>
          <p:spPr>
            <a:xfrm>
              <a:off x="413481" y="3653351"/>
              <a:ext cx="1361697" cy="3410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/>
                <a:t>Retry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1D3A578-1591-490E-B4A4-36C4F14D618F}"/>
                </a:ext>
              </a:extLst>
            </p:cNvPr>
            <p:cNvSpPr txBox="1"/>
            <p:nvPr/>
          </p:nvSpPr>
          <p:spPr>
            <a:xfrm>
              <a:off x="1406799" y="5757180"/>
              <a:ext cx="1336855" cy="3410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/>
                <a:t>(Retry)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FB5E19E-5E9D-4B63-918E-5022946DB730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>
              <a:off x="2743654" y="5927728"/>
              <a:ext cx="135469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989620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5875243E-D863-4965-82A1-6F2343748FD9}"/>
              </a:ext>
            </a:extLst>
          </p:cNvPr>
          <p:cNvGrpSpPr/>
          <p:nvPr/>
        </p:nvGrpSpPr>
        <p:grpSpPr>
          <a:xfrm>
            <a:off x="870681" y="1643679"/>
            <a:ext cx="6906743" cy="3486003"/>
            <a:chOff x="413481" y="3653351"/>
            <a:chExt cx="5280178" cy="257558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F801A6A-D445-41D2-BBC2-AEE19C31D484}"/>
                </a:ext>
              </a:extLst>
            </p:cNvPr>
            <p:cNvSpPr/>
            <p:nvPr/>
          </p:nvSpPr>
          <p:spPr>
            <a:xfrm>
              <a:off x="4089427" y="3659661"/>
              <a:ext cx="1604232" cy="11517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Resource A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E47FAD7-E815-4EF1-8A57-48B726E57204}"/>
                </a:ext>
              </a:extLst>
            </p:cNvPr>
            <p:cNvSpPr/>
            <p:nvPr/>
          </p:nvSpPr>
          <p:spPr>
            <a:xfrm>
              <a:off x="4089427" y="5077199"/>
              <a:ext cx="1604232" cy="11517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RabbitMQ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FDD526E-B5CE-44FC-8FDD-F1D58D05A291}"/>
                </a:ext>
              </a:extLst>
            </p:cNvPr>
            <p:cNvSpPr txBox="1"/>
            <p:nvPr/>
          </p:nvSpPr>
          <p:spPr>
            <a:xfrm>
              <a:off x="1397880" y="4631003"/>
              <a:ext cx="1336855" cy="3410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/>
                <a:t>Action</a:t>
              </a:r>
            </a:p>
          </p:txBody>
        </p:sp>
        <p:cxnSp>
          <p:nvCxnSpPr>
            <p:cNvPr id="7" name="Elbow Connector 32">
              <a:extLst>
                <a:ext uri="{FF2B5EF4-FFF2-40B4-BE49-F238E27FC236}">
                  <a16:creationId xmlns:a16="http://schemas.microsoft.com/office/drawing/2014/main" id="{3395B546-1970-448E-BD96-C7F620DFDF46}"/>
                </a:ext>
              </a:extLst>
            </p:cNvPr>
            <p:cNvCxnSpPr>
              <a:stCxn id="6" idx="3"/>
              <a:endCxn id="4" idx="1"/>
            </p:cNvCxnSpPr>
            <p:nvPr/>
          </p:nvCxnSpPr>
          <p:spPr>
            <a:xfrm flipV="1">
              <a:off x="2734735" y="4235529"/>
              <a:ext cx="1354692" cy="56602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Elbow Connector 33">
              <a:extLst>
                <a:ext uri="{FF2B5EF4-FFF2-40B4-BE49-F238E27FC236}">
                  <a16:creationId xmlns:a16="http://schemas.microsoft.com/office/drawing/2014/main" id="{706A1DAB-6595-4D2F-82A6-B17CBAB9FCE5}"/>
                </a:ext>
              </a:extLst>
            </p:cNvPr>
            <p:cNvCxnSpPr>
              <a:stCxn id="6" idx="3"/>
              <a:endCxn id="5" idx="1"/>
            </p:cNvCxnSpPr>
            <p:nvPr/>
          </p:nvCxnSpPr>
          <p:spPr>
            <a:xfrm>
              <a:off x="2734735" y="4801551"/>
              <a:ext cx="1354692" cy="851516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E72AA29-F4E2-4FA7-A76A-403947D7C883}"/>
                </a:ext>
              </a:extLst>
            </p:cNvPr>
            <p:cNvSpPr txBox="1"/>
            <p:nvPr/>
          </p:nvSpPr>
          <p:spPr>
            <a:xfrm>
              <a:off x="3679453" y="3674176"/>
              <a:ext cx="409974" cy="3410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/>
                <a:t>✓</a:t>
              </a:r>
              <a:endParaRPr lang="en-US" sz="2400" dirty="0"/>
            </a:p>
          </p:txBody>
        </p:sp>
        <p:sp>
          <p:nvSpPr>
            <p:cNvPr id="10" name="Explosion 1 35">
              <a:extLst>
                <a:ext uri="{FF2B5EF4-FFF2-40B4-BE49-F238E27FC236}">
                  <a16:creationId xmlns:a16="http://schemas.microsoft.com/office/drawing/2014/main" id="{8CE3E456-1310-4372-90A0-66E7C0817E6E}"/>
                </a:ext>
              </a:extLst>
            </p:cNvPr>
            <p:cNvSpPr/>
            <p:nvPr/>
          </p:nvSpPr>
          <p:spPr>
            <a:xfrm>
              <a:off x="3608159" y="5206599"/>
              <a:ext cx="392145" cy="284778"/>
            </a:xfrm>
            <a:prstGeom prst="irregularSeal1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3ECDF9-62CB-4102-8EB0-90F27524221F}"/>
                </a:ext>
              </a:extLst>
            </p:cNvPr>
            <p:cNvSpPr txBox="1"/>
            <p:nvPr/>
          </p:nvSpPr>
          <p:spPr>
            <a:xfrm>
              <a:off x="413481" y="3653351"/>
              <a:ext cx="1361697" cy="3410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/>
                <a:t>Retry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1D3A578-1591-490E-B4A4-36C4F14D618F}"/>
                </a:ext>
              </a:extLst>
            </p:cNvPr>
            <p:cNvSpPr txBox="1"/>
            <p:nvPr/>
          </p:nvSpPr>
          <p:spPr>
            <a:xfrm>
              <a:off x="1406799" y="5757180"/>
              <a:ext cx="1336855" cy="3410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/>
                <a:t>(Retry)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FB5E19E-5E9D-4B63-918E-5022946DB730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>
              <a:off x="2743654" y="5927728"/>
              <a:ext cx="134577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7943FBB-1927-4BCA-8C82-F47D40AFB0D4}"/>
              </a:ext>
            </a:extLst>
          </p:cNvPr>
          <p:cNvSpPr/>
          <p:nvPr/>
        </p:nvSpPr>
        <p:spPr>
          <a:xfrm>
            <a:off x="9549430" y="698160"/>
            <a:ext cx="2098418" cy="15588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Consumer 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4BAFA9-7369-4894-9D75-11ED54AECD93}"/>
              </a:ext>
            </a:extLst>
          </p:cNvPr>
          <p:cNvSpPr/>
          <p:nvPr/>
        </p:nvSpPr>
        <p:spPr>
          <a:xfrm>
            <a:off x="9549430" y="2764923"/>
            <a:ext cx="2098418" cy="15588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Consumer 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7BD93E-5ED4-46FE-892B-4819396E16DB}"/>
              </a:ext>
            </a:extLst>
          </p:cNvPr>
          <p:cNvSpPr/>
          <p:nvPr/>
        </p:nvSpPr>
        <p:spPr>
          <a:xfrm>
            <a:off x="9537763" y="4831686"/>
            <a:ext cx="2098418" cy="15588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Consumer 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DA20474-070F-4BD1-9E3D-62C4DAA6130C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 flipV="1">
            <a:off x="7777424" y="1477586"/>
            <a:ext cx="1772006" cy="287267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364537-44F7-4AB9-928F-3E397CA3730A}"/>
              </a:ext>
            </a:extLst>
          </p:cNvPr>
          <p:cNvCxnSpPr>
            <a:cxnSpLocks/>
            <a:stCxn id="5" idx="3"/>
            <a:endCxn id="16" idx="1"/>
          </p:cNvCxnSpPr>
          <p:nvPr/>
        </p:nvCxnSpPr>
        <p:spPr>
          <a:xfrm flipV="1">
            <a:off x="7777424" y="3544349"/>
            <a:ext cx="1772006" cy="80590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E0FBB70-4B54-459E-B1AA-EB06AB5103CC}"/>
              </a:ext>
            </a:extLst>
          </p:cNvPr>
          <p:cNvCxnSpPr>
            <a:cxnSpLocks/>
            <a:stCxn id="5" idx="3"/>
            <a:endCxn id="17" idx="1"/>
          </p:cNvCxnSpPr>
          <p:nvPr/>
        </p:nvCxnSpPr>
        <p:spPr>
          <a:xfrm>
            <a:off x="7777424" y="4350256"/>
            <a:ext cx="1760339" cy="1260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44389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3: Undo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47565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Can’t un-send a message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3761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Compensating message is...weird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0179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4: Coordinate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9021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5A4FFD9-3D7D-43FE-95FA-2A8C4E680E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442225"/>
              </p:ext>
            </p:extLst>
          </p:nvPr>
        </p:nvGraphicFramePr>
        <p:xfrm>
          <a:off x="1555376" y="804831"/>
          <a:ext cx="9030445" cy="534944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806089">
                  <a:extLst>
                    <a:ext uri="{9D8B030D-6E8A-4147-A177-3AD203B41FA5}">
                      <a16:colId xmlns:a16="http://schemas.microsoft.com/office/drawing/2014/main" val="2017554045"/>
                    </a:ext>
                  </a:extLst>
                </a:gridCol>
                <a:gridCol w="1806089">
                  <a:extLst>
                    <a:ext uri="{9D8B030D-6E8A-4147-A177-3AD203B41FA5}">
                      <a16:colId xmlns:a16="http://schemas.microsoft.com/office/drawing/2014/main" val="1174132378"/>
                    </a:ext>
                  </a:extLst>
                </a:gridCol>
                <a:gridCol w="1806089">
                  <a:extLst>
                    <a:ext uri="{9D8B030D-6E8A-4147-A177-3AD203B41FA5}">
                      <a16:colId xmlns:a16="http://schemas.microsoft.com/office/drawing/2014/main" val="666811458"/>
                    </a:ext>
                  </a:extLst>
                </a:gridCol>
                <a:gridCol w="1806089">
                  <a:extLst>
                    <a:ext uri="{9D8B030D-6E8A-4147-A177-3AD203B41FA5}">
                      <a16:colId xmlns:a16="http://schemas.microsoft.com/office/drawing/2014/main" val="2811351988"/>
                    </a:ext>
                  </a:extLst>
                </a:gridCol>
                <a:gridCol w="1806089">
                  <a:extLst>
                    <a:ext uri="{9D8B030D-6E8A-4147-A177-3AD203B41FA5}">
                      <a16:colId xmlns:a16="http://schemas.microsoft.com/office/drawing/2014/main" val="3579836379"/>
                    </a:ext>
                  </a:extLst>
                </a:gridCol>
              </a:tblGrid>
              <a:tr h="133736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Ignore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Undo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Coordinate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1832242"/>
                  </a:ext>
                </a:extLst>
              </a:tr>
              <a:tr h="133736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Stripe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4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194440"/>
                  </a:ext>
                </a:extLst>
              </a:tr>
              <a:tr h="133736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SendGrid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6511376"/>
                  </a:ext>
                </a:extLst>
              </a:tr>
              <a:tr h="133736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RabbitMQ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1042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9229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62CCE8-9D31-4454-9B70-4FE41538B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296"/>
            <a:ext cx="12192000" cy="38034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42FA62-9520-46F4-9DBC-2DF5086F4C63}"/>
              </a:ext>
            </a:extLst>
          </p:cNvPr>
          <p:cNvSpPr/>
          <p:nvPr/>
        </p:nvSpPr>
        <p:spPr>
          <a:xfrm>
            <a:off x="97155" y="1914525"/>
            <a:ext cx="12094845" cy="485775"/>
          </a:xfrm>
          <a:prstGeom prst="rect">
            <a:avLst/>
          </a:prstGeom>
          <a:solidFill>
            <a:schemeClr val="accent1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Find Customer from DB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3052D1-1CB5-4D76-B76C-98D8AA87140C}"/>
              </a:ext>
            </a:extLst>
          </p:cNvPr>
          <p:cNvSpPr/>
          <p:nvPr/>
        </p:nvSpPr>
        <p:spPr>
          <a:xfrm>
            <a:off x="97155" y="2415540"/>
            <a:ext cx="12094845" cy="485775"/>
          </a:xfrm>
          <a:prstGeom prst="rect">
            <a:avLst/>
          </a:prstGeom>
          <a:solidFill>
            <a:schemeClr val="accent2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Create Order from cart and customer details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F6853C-434C-4CFC-9813-2BD9312E40EC}"/>
              </a:ext>
            </a:extLst>
          </p:cNvPr>
          <p:cNvSpPr/>
          <p:nvPr/>
        </p:nvSpPr>
        <p:spPr>
          <a:xfrm>
            <a:off x="97155" y="2927985"/>
            <a:ext cx="12094845" cy="485775"/>
          </a:xfrm>
          <a:prstGeom prst="rect">
            <a:avLst/>
          </a:prstGeom>
          <a:solidFill>
            <a:schemeClr val="accent4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Post payment to Stripe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055B64-BE12-4F10-A719-25A451788C66}"/>
              </a:ext>
            </a:extLst>
          </p:cNvPr>
          <p:cNvSpPr/>
          <p:nvPr/>
        </p:nvSpPr>
        <p:spPr>
          <a:xfrm>
            <a:off x="97155" y="3440430"/>
            <a:ext cx="12094845" cy="485775"/>
          </a:xfrm>
          <a:prstGeom prst="rect">
            <a:avLst/>
          </a:prstGeom>
          <a:solidFill>
            <a:schemeClr val="accent6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Send thank you email via </a:t>
            </a:r>
            <a:r>
              <a:rPr lang="en-US" sz="2800" dirty="0" err="1">
                <a:latin typeface="+mj-lt"/>
              </a:rPr>
              <a:t>SendGrid</a:t>
            </a:r>
            <a:endParaRPr lang="en-US" sz="2800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F94D7F-610F-4EA6-8CEE-830141875900}"/>
              </a:ext>
            </a:extLst>
          </p:cNvPr>
          <p:cNvSpPr/>
          <p:nvPr/>
        </p:nvSpPr>
        <p:spPr>
          <a:xfrm>
            <a:off x="97154" y="3952875"/>
            <a:ext cx="12094845" cy="485775"/>
          </a:xfrm>
          <a:prstGeom prst="rect">
            <a:avLst/>
          </a:prstGeom>
          <a:solidFill>
            <a:schemeClr val="accent5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Publish a message to RabbitMQ</a:t>
            </a:r>
          </a:p>
        </p:txBody>
      </p:sp>
    </p:spTree>
    <p:extLst>
      <p:ext uri="{BB962C8B-B14F-4D97-AF65-F5344CB8AC3E}">
        <p14:creationId xmlns:p14="http://schemas.microsoft.com/office/powerpoint/2010/main" val="123796316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8426-8ED6-4E09-AB22-FB50B4B35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a step back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E43A17-BB73-4240-B8BD-ACFBBFD33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0556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11A6F-D3CF-46EF-8968-98EAF72AB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avoid exceptions by breaking the process coupling?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8A169-F5BA-433D-B47F-17298301BB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31331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197052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081D636-345A-4F6B-87A3-695C7A1A26FF}"/>
              </a:ext>
            </a:extLst>
          </p:cNvPr>
          <p:cNvSpPr txBox="1"/>
          <p:nvPr/>
        </p:nvSpPr>
        <p:spPr>
          <a:xfrm>
            <a:off x="9915641" y="782076"/>
            <a:ext cx="1345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5784363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C31EAB-8F9D-4EBF-8A06-C7BC58314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75" y="0"/>
            <a:ext cx="111356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1200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C31EAB-8F9D-4EBF-8A06-C7BC58314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75" y="0"/>
            <a:ext cx="11135649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02B3AA0-A673-4C1A-BF17-D45C82952468}"/>
              </a:ext>
            </a:extLst>
          </p:cNvPr>
          <p:cNvSpPr/>
          <p:nvPr/>
        </p:nvSpPr>
        <p:spPr>
          <a:xfrm>
            <a:off x="1090244" y="2230735"/>
            <a:ext cx="9812218" cy="188908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8801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081D636-345A-4F6B-87A3-695C7A1A26FF}"/>
              </a:ext>
            </a:extLst>
          </p:cNvPr>
          <p:cNvSpPr txBox="1"/>
          <p:nvPr/>
        </p:nvSpPr>
        <p:spPr>
          <a:xfrm>
            <a:off x="9865399" y="2775570"/>
            <a:ext cx="1345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3305762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552F33-5721-4663-B356-8065573C0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291" y="0"/>
            <a:ext cx="113154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6110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7F1F2C05-10D0-42C3-816A-F224B5A1F13F}"/>
              </a:ext>
            </a:extLst>
          </p:cNvPr>
          <p:cNvGrpSpPr/>
          <p:nvPr/>
        </p:nvGrpSpPr>
        <p:grpSpPr>
          <a:xfrm>
            <a:off x="1733703" y="636422"/>
            <a:ext cx="8307551" cy="5478628"/>
            <a:chOff x="1733704" y="636422"/>
            <a:chExt cx="4111139" cy="287487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E7DFE5B-ED23-4609-B2F8-2ABA0EE519A4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3600" dirty="0" err="1"/>
                <a:t>Txn</a:t>
              </a:r>
              <a:endParaRPr lang="en-US" sz="3600" dirty="0"/>
            </a:p>
          </p:txBody>
        </p:sp>
        <p:sp>
          <p:nvSpPr>
            <p:cNvPr id="3" name="Can 4">
              <a:extLst>
                <a:ext uri="{FF2B5EF4-FFF2-40B4-BE49-F238E27FC236}">
                  <a16:creationId xmlns:a16="http://schemas.microsoft.com/office/drawing/2014/main" id="{0F9DCB16-77AE-4953-AA0E-AC74D15EB5C8}"/>
                </a:ext>
              </a:extLst>
            </p:cNvPr>
            <p:cNvSpPr/>
            <p:nvPr/>
          </p:nvSpPr>
          <p:spPr>
            <a:xfrm>
              <a:off x="3525926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DB</a:t>
              </a:r>
              <a:endParaRPr lang="en-US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F2F656A-7B4E-4777-A365-0443DA948413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API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5F27C1-D432-40BC-BB93-B5947B515802}"/>
                </a:ext>
              </a:extLst>
            </p:cNvPr>
            <p:cNvCxnSpPr>
              <a:cxnSpLocks/>
            </p:cNvCxnSpPr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210547F-BE48-4B3A-BE7D-80953151C4B6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POST</a:t>
              </a:r>
            </a:p>
          </p:txBody>
        </p:sp>
        <p:cxnSp>
          <p:nvCxnSpPr>
            <p:cNvPr id="7" name="Elbow Connector 13">
              <a:extLst>
                <a:ext uri="{FF2B5EF4-FFF2-40B4-BE49-F238E27FC236}">
                  <a16:creationId xmlns:a16="http://schemas.microsoft.com/office/drawing/2014/main" id="{510795C8-F629-4E84-9682-921EDD09C8D8}"/>
                </a:ext>
              </a:extLst>
            </p:cNvPr>
            <p:cNvCxnSpPr>
              <a:stCxn id="4" idx="2"/>
            </p:cNvCxnSpPr>
            <p:nvPr/>
          </p:nvCxnSpPr>
          <p:spPr>
            <a:xfrm rot="16200000" flipH="1">
              <a:off x="3350361" y="1726387"/>
              <a:ext cx="512064" cy="424282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BCD98AD-C1D4-4FE2-B008-D9518C0A2547}"/>
                </a:ext>
              </a:extLst>
            </p:cNvPr>
            <p:cNvSpPr/>
            <p:nvPr/>
          </p:nvSpPr>
          <p:spPr>
            <a:xfrm>
              <a:off x="4923128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Stripe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384A0A-B2F6-4289-B256-FAD68D2BA565}"/>
                </a:ext>
              </a:extLst>
            </p:cNvPr>
            <p:cNvSpPr/>
            <p:nvPr/>
          </p:nvSpPr>
          <p:spPr>
            <a:xfrm>
              <a:off x="492312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/>
                <a:t>SendGrid</a:t>
              </a:r>
              <a:endParaRPr lang="en-US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664724-B0F0-49D6-8FD3-6F6BD4E70EC5}"/>
                </a:ext>
              </a:extLst>
            </p:cNvPr>
            <p:cNvSpPr/>
            <p:nvPr/>
          </p:nvSpPr>
          <p:spPr>
            <a:xfrm>
              <a:off x="4923124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err="1"/>
                <a:t>RabbitMQ</a:t>
              </a:r>
              <a:endParaRPr lang="en-US" sz="2400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EF4958-F478-4EC6-ABBD-4640CC119180}"/>
                </a:ext>
              </a:extLst>
            </p:cNvPr>
            <p:cNvCxnSpPr>
              <a:stCxn id="4" idx="3"/>
              <a:endCxn id="8" idx="1"/>
            </p:cNvCxnSpPr>
            <p:nvPr/>
          </p:nvCxnSpPr>
          <p:spPr>
            <a:xfrm flipV="1">
              <a:off x="3855109" y="1027786"/>
              <a:ext cx="1068019" cy="26334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ECF20E-E8BC-4049-89DB-4C87DCEE39D0}"/>
                </a:ext>
              </a:extLst>
            </p:cNvPr>
            <p:cNvCxnSpPr>
              <a:stCxn id="4" idx="3"/>
              <a:endCxn id="9" idx="1"/>
            </p:cNvCxnSpPr>
            <p:nvPr/>
          </p:nvCxnSpPr>
          <p:spPr>
            <a:xfrm>
              <a:off x="3855109" y="1291133"/>
              <a:ext cx="1068015" cy="78272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DECC3D8-CD87-451A-AAF5-BB5993557FF7}"/>
                </a:ext>
              </a:extLst>
            </p:cNvPr>
            <p:cNvCxnSpPr>
              <a:stCxn id="4" idx="3"/>
              <a:endCxn id="10" idx="1"/>
            </p:cNvCxnSpPr>
            <p:nvPr/>
          </p:nvCxnSpPr>
          <p:spPr>
            <a:xfrm>
              <a:off x="3855109" y="1291133"/>
              <a:ext cx="1068015" cy="18288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D9472E-DE20-4A29-8CD2-2ADFBB7C3CF1}"/>
                </a:ext>
              </a:extLst>
            </p:cNvPr>
            <p:cNvSpPr txBox="1"/>
            <p:nvPr/>
          </p:nvSpPr>
          <p:spPr>
            <a:xfrm>
              <a:off x="4250125" y="80988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2.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241B34-49D9-42B1-A3A2-EBAA5F86BA63}"/>
                </a:ext>
              </a:extLst>
            </p:cNvPr>
            <p:cNvSpPr txBox="1"/>
            <p:nvPr/>
          </p:nvSpPr>
          <p:spPr>
            <a:xfrm>
              <a:off x="4250118" y="1464599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3.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62CCE-A0D3-49F1-8566-81C51867F4AC}"/>
                </a:ext>
              </a:extLst>
            </p:cNvPr>
            <p:cNvSpPr txBox="1"/>
            <p:nvPr/>
          </p:nvSpPr>
          <p:spPr>
            <a:xfrm>
              <a:off x="4250118" y="2128425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4</a:t>
              </a:r>
              <a:r>
                <a:rPr lang="en-US" sz="2800"/>
                <a:t>.</a:t>
              </a:r>
              <a:endParaRPr lang="en-US" sz="28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B81668-F937-46A3-969A-5572A8A4166C}"/>
                </a:ext>
              </a:extLst>
            </p:cNvPr>
            <p:cNvSpPr txBox="1"/>
            <p:nvPr/>
          </p:nvSpPr>
          <p:spPr>
            <a:xfrm>
              <a:off x="2948012" y="1680397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1.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197CB8-7CCC-4A24-B114-BCFB84DA5F08}"/>
                </a:ext>
              </a:extLst>
            </p:cNvPr>
            <p:cNvSpPr txBox="1"/>
            <p:nvPr/>
          </p:nvSpPr>
          <p:spPr>
            <a:xfrm>
              <a:off x="3394251" y="3208418"/>
              <a:ext cx="665682" cy="274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5.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081D636-345A-4F6B-87A3-695C7A1A26FF}"/>
              </a:ext>
            </a:extLst>
          </p:cNvPr>
          <p:cNvSpPr txBox="1"/>
          <p:nvPr/>
        </p:nvSpPr>
        <p:spPr>
          <a:xfrm>
            <a:off x="9865399" y="4769066"/>
            <a:ext cx="1345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9309048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D15D0-2D75-4EA2-B157-3B4F00B01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Outbox pattern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C2C8B1-E136-4BA4-A1AF-CB24F70A763C}"/>
              </a:ext>
            </a:extLst>
          </p:cNvPr>
          <p:cNvSpPr/>
          <p:nvPr/>
        </p:nvSpPr>
        <p:spPr>
          <a:xfrm>
            <a:off x="885038" y="1958829"/>
            <a:ext cx="1728132" cy="1203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Sender</a:t>
            </a:r>
          </a:p>
        </p:txBody>
      </p:sp>
      <p:sp>
        <p:nvSpPr>
          <p:cNvPr id="4" name="Can 4">
            <a:extLst>
              <a:ext uri="{FF2B5EF4-FFF2-40B4-BE49-F238E27FC236}">
                <a16:creationId xmlns:a16="http://schemas.microsoft.com/office/drawing/2014/main" id="{76C5F83E-A0E6-4539-A032-DB1C5089177F}"/>
              </a:ext>
            </a:extLst>
          </p:cNvPr>
          <p:cNvSpPr/>
          <p:nvPr/>
        </p:nvSpPr>
        <p:spPr>
          <a:xfrm>
            <a:off x="2613170" y="4029399"/>
            <a:ext cx="1182571" cy="1533458"/>
          </a:xfrm>
          <a:prstGeom prst="ca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DB</a:t>
            </a:r>
            <a:endParaRPr lang="en-US" sz="2800" dirty="0"/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A20235D4-A46F-4B85-A502-262E7E65D698}"/>
              </a:ext>
            </a:extLst>
          </p:cNvPr>
          <p:cNvCxnSpPr>
            <a:stCxn id="3" idx="2"/>
            <a:endCxn id="4" idx="1"/>
          </p:cNvCxnSpPr>
          <p:nvPr/>
        </p:nvCxnSpPr>
        <p:spPr>
          <a:xfrm rot="16200000" flipH="1">
            <a:off x="2043405" y="2868348"/>
            <a:ext cx="866750" cy="1455352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18720D7B-3BE4-4762-A84D-1B8E91CB1030}"/>
              </a:ext>
            </a:extLst>
          </p:cNvPr>
          <p:cNvSpPr/>
          <p:nvPr/>
        </p:nvSpPr>
        <p:spPr>
          <a:xfrm>
            <a:off x="9004184" y="1958827"/>
            <a:ext cx="1728132" cy="12038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Receiver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38F6994-9780-4991-84BF-768047D8701C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526114" y="4415128"/>
            <a:ext cx="618146" cy="381000"/>
            <a:chOff x="838200" y="3886200"/>
            <a:chExt cx="914400" cy="609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4DD8C7-C08F-45B3-B151-BCC1913596EB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DBD64879-6D1C-4907-AB53-B59D2FF02634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9CE6BB10-1778-4B88-A6A4-F1CDE8819F78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F2D1011-92D3-4E18-9D6F-6AB57CCAF964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3579323" y="4534191"/>
            <a:ext cx="618146" cy="381000"/>
            <a:chOff x="838200" y="3886200"/>
            <a:chExt cx="914400" cy="6096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FA455AB-427F-4F3B-9A2C-26377C65BA48}"/>
                </a:ext>
              </a:extLst>
            </p:cNvPr>
            <p:cNvSpPr/>
            <p:nvPr/>
          </p:nvSpPr>
          <p:spPr>
            <a:xfrm>
              <a:off x="838200" y="3886200"/>
              <a:ext cx="914400" cy="609600"/>
            </a:xfrm>
            <a:prstGeom prst="rect">
              <a:avLst/>
            </a:prstGeom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F538D41C-345F-4ACD-AFAB-F5390C717827}"/>
                </a:ext>
              </a:extLst>
            </p:cNvPr>
            <p:cNvSpPr/>
            <p:nvPr/>
          </p:nvSpPr>
          <p:spPr>
            <a:xfrm>
              <a:off x="838200" y="4114800"/>
              <a:ext cx="914400" cy="381000"/>
            </a:xfrm>
            <a:prstGeom prst="triangl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1AB207CC-390C-4D52-BAAE-DF845746B8F4}"/>
                </a:ext>
              </a:extLst>
            </p:cNvPr>
            <p:cNvSpPr/>
            <p:nvPr/>
          </p:nvSpPr>
          <p:spPr>
            <a:xfrm rot="10800000">
              <a:off x="838200" y="3886200"/>
              <a:ext cx="914400" cy="381000"/>
            </a:xfrm>
            <a:prstGeom prst="triangl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48000">
                  <a:schemeClr val="accent1">
                    <a:tint val="44500"/>
                    <a:satMod val="160000"/>
                  </a:schemeClr>
                </a:gs>
                <a:gs pos="0">
                  <a:schemeClr val="accent1"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FF40D6E-2B83-48FE-BC5F-FF83D1111653}"/>
              </a:ext>
            </a:extLst>
          </p:cNvPr>
          <p:cNvSpPr/>
          <p:nvPr/>
        </p:nvSpPr>
        <p:spPr>
          <a:xfrm>
            <a:off x="4944611" y="1958827"/>
            <a:ext cx="1728132" cy="12038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Broker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9C66B71-5D2E-4782-B465-FC930419C347}"/>
              </a:ext>
            </a:extLst>
          </p:cNvPr>
          <p:cNvCxnSpPr>
            <a:stCxn id="18" idx="2"/>
            <a:endCxn id="14" idx="3"/>
          </p:cNvCxnSpPr>
          <p:nvPr/>
        </p:nvCxnSpPr>
        <p:spPr>
          <a:xfrm flipH="1">
            <a:off x="4197469" y="3162647"/>
            <a:ext cx="1611208" cy="15620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0C9F1A8-2192-4B65-B5EA-E853BB439E8D}"/>
              </a:ext>
            </a:extLst>
          </p:cNvPr>
          <p:cNvCxnSpPr>
            <a:cxnSpLocks/>
            <a:stCxn id="18" idx="3"/>
            <a:endCxn id="7" idx="1"/>
          </p:cNvCxnSpPr>
          <p:nvPr/>
        </p:nvCxnSpPr>
        <p:spPr>
          <a:xfrm>
            <a:off x="6672743" y="2560737"/>
            <a:ext cx="23314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B8327978-3149-4AB6-8B24-0DC13899AA9C}"/>
              </a:ext>
            </a:extLst>
          </p:cNvPr>
          <p:cNvSpPr/>
          <p:nvPr/>
        </p:nvSpPr>
        <p:spPr>
          <a:xfrm>
            <a:off x="658536" y="1690688"/>
            <a:ext cx="3871519" cy="431163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3200" dirty="0" err="1">
                <a:solidFill>
                  <a:schemeClr val="tx1"/>
                </a:solidFill>
              </a:rPr>
              <a:t>Txn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777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62CCE8-9D31-4454-9B70-4FE41538B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296"/>
            <a:ext cx="12192000" cy="38034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42FA62-9520-46F4-9DBC-2DF5086F4C63}"/>
              </a:ext>
            </a:extLst>
          </p:cNvPr>
          <p:cNvSpPr/>
          <p:nvPr/>
        </p:nvSpPr>
        <p:spPr>
          <a:xfrm>
            <a:off x="97155" y="1914525"/>
            <a:ext cx="12094845" cy="485775"/>
          </a:xfrm>
          <a:prstGeom prst="rect">
            <a:avLst/>
          </a:prstGeom>
          <a:solidFill>
            <a:schemeClr val="accent1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Find Customer from DB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3052D1-1CB5-4D76-B76C-98D8AA87140C}"/>
              </a:ext>
            </a:extLst>
          </p:cNvPr>
          <p:cNvSpPr/>
          <p:nvPr/>
        </p:nvSpPr>
        <p:spPr>
          <a:xfrm>
            <a:off x="97155" y="2415540"/>
            <a:ext cx="12094845" cy="485775"/>
          </a:xfrm>
          <a:prstGeom prst="rect">
            <a:avLst/>
          </a:prstGeom>
          <a:solidFill>
            <a:schemeClr val="accent2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Create Order from cart and customer details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F6853C-434C-4CFC-9813-2BD9312E40EC}"/>
              </a:ext>
            </a:extLst>
          </p:cNvPr>
          <p:cNvSpPr/>
          <p:nvPr/>
        </p:nvSpPr>
        <p:spPr>
          <a:xfrm>
            <a:off x="97155" y="2927985"/>
            <a:ext cx="12094845" cy="485775"/>
          </a:xfrm>
          <a:prstGeom prst="rect">
            <a:avLst/>
          </a:prstGeom>
          <a:solidFill>
            <a:schemeClr val="accent4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Post payment to Stripe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055B64-BE12-4F10-A719-25A451788C66}"/>
              </a:ext>
            </a:extLst>
          </p:cNvPr>
          <p:cNvSpPr/>
          <p:nvPr/>
        </p:nvSpPr>
        <p:spPr>
          <a:xfrm>
            <a:off x="97155" y="3440430"/>
            <a:ext cx="12094845" cy="485775"/>
          </a:xfrm>
          <a:prstGeom prst="rect">
            <a:avLst/>
          </a:prstGeom>
          <a:solidFill>
            <a:schemeClr val="accent6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Send thank you email via </a:t>
            </a:r>
            <a:r>
              <a:rPr lang="en-US" sz="2800" dirty="0" err="1">
                <a:latin typeface="+mj-lt"/>
              </a:rPr>
              <a:t>SendGrid</a:t>
            </a:r>
            <a:endParaRPr lang="en-US" sz="2800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F94D7F-610F-4EA6-8CEE-830141875900}"/>
              </a:ext>
            </a:extLst>
          </p:cNvPr>
          <p:cNvSpPr/>
          <p:nvPr/>
        </p:nvSpPr>
        <p:spPr>
          <a:xfrm>
            <a:off x="97154" y="3952875"/>
            <a:ext cx="12094845" cy="485775"/>
          </a:xfrm>
          <a:prstGeom prst="rect">
            <a:avLst/>
          </a:prstGeom>
          <a:solidFill>
            <a:schemeClr val="accent5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Publish a message to RabbitMQ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3430E6-23F1-4797-937B-F1E8F407AB09}"/>
              </a:ext>
            </a:extLst>
          </p:cNvPr>
          <p:cNvSpPr/>
          <p:nvPr/>
        </p:nvSpPr>
        <p:spPr>
          <a:xfrm>
            <a:off x="97155" y="4465320"/>
            <a:ext cx="12094845" cy="485775"/>
          </a:xfrm>
          <a:prstGeom prst="rect">
            <a:avLst/>
          </a:prstGeom>
          <a:solidFill>
            <a:schemeClr val="accent3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</a:rPr>
              <a:t>Redirect customer to “thank you” page</a:t>
            </a:r>
          </a:p>
        </p:txBody>
      </p:sp>
    </p:spTree>
    <p:extLst>
      <p:ext uri="{BB962C8B-B14F-4D97-AF65-F5344CB8AC3E}">
        <p14:creationId xmlns:p14="http://schemas.microsoft.com/office/powerpoint/2010/main" val="70747132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9394F-542B-4282-99C6-D5ABB2BB5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Outbox pattern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E99C03-47DE-48DE-BE6C-0EE6DFD8DC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35376"/>
            <a:ext cx="10515600" cy="333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72145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9394F-542B-4282-99C6-D5ABB2BB5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Outbox pattern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E99C03-47DE-48DE-BE6C-0EE6DFD8DC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35376"/>
            <a:ext cx="10515600" cy="33318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9D4B139-BD81-4F51-9011-6D80DF9419B5}"/>
              </a:ext>
            </a:extLst>
          </p:cNvPr>
          <p:cNvSpPr/>
          <p:nvPr/>
        </p:nvSpPr>
        <p:spPr>
          <a:xfrm>
            <a:off x="1411792" y="4360986"/>
            <a:ext cx="9164098" cy="57275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91817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9394F-542B-4282-99C6-D5ABB2BB5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Outbox pattern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4669E0-1E1F-47A8-BFAE-88097D351A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1233"/>
            <a:ext cx="10515600" cy="432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4932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8DF873-9313-4DE0-A398-73D361104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not there…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7F7D5D-661E-4A28-A109-B8A6DF4043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86842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8DF873-9313-4DE0-A398-73D361104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 too much going on in a single button click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7F7D5D-661E-4A28-A109-B8A6DF4043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03803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8DF873-9313-4DE0-A398-73D361104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ecommerce uses background processing to fulfill orders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7F7D5D-661E-4A28-A109-B8A6DF4043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2527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7D30-24F6-4779-A875-380805285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4C325-3BF1-4657-8589-8456AE91E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Stripe – minimize checkout fallout rate, process offline</a:t>
            </a:r>
          </a:p>
          <a:p>
            <a:endParaRPr lang="en-US" sz="4000" dirty="0"/>
          </a:p>
          <a:p>
            <a:r>
              <a:rPr lang="en-US" sz="4000" dirty="0" err="1"/>
              <a:t>Sendgrid</a:t>
            </a:r>
            <a:r>
              <a:rPr lang="en-US" sz="4000" dirty="0"/>
              <a:t> – send offline</a:t>
            </a:r>
          </a:p>
          <a:p>
            <a:endParaRPr lang="en-US" sz="4000" dirty="0"/>
          </a:p>
          <a:p>
            <a:r>
              <a:rPr lang="en-US" sz="4000" dirty="0"/>
              <a:t>RabbitMQ – send offline</a:t>
            </a:r>
          </a:p>
        </p:txBody>
      </p:sp>
    </p:spTree>
    <p:extLst>
      <p:ext uri="{BB962C8B-B14F-4D97-AF65-F5344CB8AC3E}">
        <p14:creationId xmlns:p14="http://schemas.microsoft.com/office/powerpoint/2010/main" val="69674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8DF873-9313-4DE0-A398-73D361104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the workflow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7F7D5D-661E-4A28-A109-B8A6DF4043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75146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22285E-5C7D-4A0A-8BD8-F31E42466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Scheduled jobs with </a:t>
            </a:r>
            <a:r>
              <a:rPr lang="en-US" dirty="0" err="1"/>
              <a:t>Hangfire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9C6021B-303A-419F-9C0D-310321D26F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9086" y="1825625"/>
            <a:ext cx="71138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19906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3CCA040-9DDC-4DDB-9E0A-8CB940C73B58}"/>
              </a:ext>
            </a:extLst>
          </p:cNvPr>
          <p:cNvGrpSpPr/>
          <p:nvPr/>
        </p:nvGrpSpPr>
        <p:grpSpPr>
          <a:xfrm>
            <a:off x="934860" y="1058808"/>
            <a:ext cx="9751562" cy="4834906"/>
            <a:chOff x="1733704" y="636422"/>
            <a:chExt cx="5933265" cy="28748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FEE1B92-E601-4354-87C7-66AA5D5D31EE}"/>
                </a:ext>
              </a:extLst>
            </p:cNvPr>
            <p:cNvSpPr/>
            <p:nvPr/>
          </p:nvSpPr>
          <p:spPr>
            <a:xfrm>
              <a:off x="2531059" y="636422"/>
              <a:ext cx="1726387" cy="2874874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US" sz="2800" dirty="0"/>
                <a:t>API</a:t>
              </a:r>
            </a:p>
          </p:txBody>
        </p:sp>
        <p:sp>
          <p:nvSpPr>
            <p:cNvPr id="5" name="Can 4">
              <a:extLst>
                <a:ext uri="{FF2B5EF4-FFF2-40B4-BE49-F238E27FC236}">
                  <a16:creationId xmlns:a16="http://schemas.microsoft.com/office/drawing/2014/main" id="{151ED883-22FB-4CD5-B5DB-C2FF166E87F5}"/>
                </a:ext>
              </a:extLst>
            </p:cNvPr>
            <p:cNvSpPr/>
            <p:nvPr/>
          </p:nvSpPr>
          <p:spPr>
            <a:xfrm>
              <a:off x="2741223" y="2194560"/>
              <a:ext cx="585216" cy="804672"/>
            </a:xfrm>
            <a:prstGeom prst="can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DB</a:t>
              </a:r>
              <a:endParaRPr lang="en-US" sz="20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784E7CA-DB48-404B-9D66-D789BF93058B}"/>
                </a:ext>
              </a:extLst>
            </p:cNvPr>
            <p:cNvSpPr/>
            <p:nvPr/>
          </p:nvSpPr>
          <p:spPr>
            <a:xfrm>
              <a:off x="2933394" y="899769"/>
              <a:ext cx="921715" cy="78272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API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C3204322-9975-4B4B-BD4B-D0F5FA5654A8}"/>
                </a:ext>
              </a:extLst>
            </p:cNvPr>
            <p:cNvCxnSpPr/>
            <p:nvPr/>
          </p:nvCxnSpPr>
          <p:spPr>
            <a:xfrm>
              <a:off x="1836115" y="1291132"/>
              <a:ext cx="109727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7DF4227-5C8A-4FF4-B60C-BF3703C5E284}"/>
                </a:ext>
              </a:extLst>
            </p:cNvPr>
            <p:cNvSpPr txBox="1"/>
            <p:nvPr/>
          </p:nvSpPr>
          <p:spPr>
            <a:xfrm>
              <a:off x="1733704" y="983355"/>
              <a:ext cx="716888" cy="237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POST</a:t>
              </a:r>
            </a:p>
          </p:txBody>
        </p:sp>
        <p:cxnSp>
          <p:nvCxnSpPr>
            <p:cNvPr id="9" name="Elbow Connector 13">
              <a:extLst>
                <a:ext uri="{FF2B5EF4-FFF2-40B4-BE49-F238E27FC236}">
                  <a16:creationId xmlns:a16="http://schemas.microsoft.com/office/drawing/2014/main" id="{0F761398-A101-408E-A9D3-71D03456B9B4}"/>
                </a:ext>
              </a:extLst>
            </p:cNvPr>
            <p:cNvCxnSpPr>
              <a:stCxn id="6" idx="2"/>
              <a:endCxn id="5" idx="1"/>
            </p:cNvCxnSpPr>
            <p:nvPr/>
          </p:nvCxnSpPr>
          <p:spPr>
            <a:xfrm rot="5400000">
              <a:off x="2958010" y="1758318"/>
              <a:ext cx="512064" cy="360421"/>
            </a:xfrm>
            <a:prstGeom prst="bentConnector3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CF70FDC-5160-4404-9D90-26BADECDA88C}"/>
                </a:ext>
              </a:extLst>
            </p:cNvPr>
            <p:cNvSpPr/>
            <p:nvPr/>
          </p:nvSpPr>
          <p:spPr>
            <a:xfrm>
              <a:off x="6745254" y="636422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Stripe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2957F3C-C3B9-4863-8356-E410266E2E00}"/>
                </a:ext>
              </a:extLst>
            </p:cNvPr>
            <p:cNvSpPr/>
            <p:nvPr/>
          </p:nvSpPr>
          <p:spPr>
            <a:xfrm>
              <a:off x="6745250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SendGrid</a:t>
              </a:r>
              <a:endParaRPr lang="en-US" sz="20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3EBD997-BE39-4E9E-A028-86A9B31F349D}"/>
                </a:ext>
              </a:extLst>
            </p:cNvPr>
            <p:cNvSpPr/>
            <p:nvPr/>
          </p:nvSpPr>
          <p:spPr>
            <a:xfrm>
              <a:off x="6745250" y="2728569"/>
              <a:ext cx="921715" cy="78272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RabbitMQ</a:t>
              </a:r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C60AD1-E019-4540-AB9C-2D9627D4D641}"/>
                </a:ext>
              </a:extLst>
            </p:cNvPr>
            <p:cNvSpPr/>
            <p:nvPr/>
          </p:nvSpPr>
          <p:spPr>
            <a:xfrm>
              <a:off x="3451407" y="2325014"/>
              <a:ext cx="681070" cy="543764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Task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214EC8A-8240-4256-AAA9-CC78F7192075}"/>
                </a:ext>
              </a:extLst>
            </p:cNvPr>
            <p:cNvCxnSpPr>
              <a:stCxn id="13" idx="1"/>
              <a:endCxn id="5" idx="4"/>
            </p:cNvCxnSpPr>
            <p:nvPr/>
          </p:nvCxnSpPr>
          <p:spPr>
            <a:xfrm flipH="1">
              <a:off x="3326439" y="2596896"/>
              <a:ext cx="12496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537EAB9-2EF7-4AE9-9A6D-D891717B4482}"/>
                </a:ext>
              </a:extLst>
            </p:cNvPr>
            <p:cNvSpPr/>
            <p:nvPr/>
          </p:nvSpPr>
          <p:spPr>
            <a:xfrm>
              <a:off x="4382414" y="1682495"/>
              <a:ext cx="921715" cy="7827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Order Processor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9834DA8-BFEC-4DCD-A15C-5D399E80E522}"/>
                </a:ext>
              </a:extLst>
            </p:cNvPr>
            <p:cNvCxnSpPr>
              <a:stCxn id="13" idx="3"/>
              <a:endCxn id="15" idx="1"/>
            </p:cNvCxnSpPr>
            <p:nvPr/>
          </p:nvCxnSpPr>
          <p:spPr>
            <a:xfrm flipV="1">
              <a:off x="4132477" y="2073859"/>
              <a:ext cx="249937" cy="52303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104C7F2-4372-4D29-81BA-003A9252269D}"/>
                </a:ext>
              </a:extLst>
            </p:cNvPr>
            <p:cNvSpPr txBox="1"/>
            <p:nvPr/>
          </p:nvSpPr>
          <p:spPr>
            <a:xfrm>
              <a:off x="5520768" y="1918303"/>
              <a:ext cx="587352" cy="3111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/>
                <a:t>???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AE1D662-E27C-4FC7-B78D-09517DB2854A}"/>
                </a:ext>
              </a:extLst>
            </p:cNvPr>
            <p:cNvCxnSpPr>
              <a:stCxn id="15" idx="3"/>
              <a:endCxn id="17" idx="1"/>
            </p:cNvCxnSpPr>
            <p:nvPr/>
          </p:nvCxnSpPr>
          <p:spPr>
            <a:xfrm flipV="1">
              <a:off x="5304129" y="2073858"/>
              <a:ext cx="216639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FC276FD-9538-4DD6-9511-9A0BC656012F}"/>
                </a:ext>
              </a:extLst>
            </p:cNvPr>
            <p:cNvCxnSpPr>
              <a:stCxn id="17" idx="3"/>
              <a:endCxn id="10" idx="1"/>
            </p:cNvCxnSpPr>
            <p:nvPr/>
          </p:nvCxnSpPr>
          <p:spPr>
            <a:xfrm flipV="1">
              <a:off x="6108120" y="1027786"/>
              <a:ext cx="637134" cy="10460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8B93FC7-57C5-4709-96D9-68CB87D2A59B}"/>
                </a:ext>
              </a:extLst>
            </p:cNvPr>
            <p:cNvCxnSpPr>
              <a:stCxn id="17" idx="3"/>
              <a:endCxn id="11" idx="1"/>
            </p:cNvCxnSpPr>
            <p:nvPr/>
          </p:nvCxnSpPr>
          <p:spPr>
            <a:xfrm>
              <a:off x="6108120" y="2073858"/>
              <a:ext cx="637130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705343A-E804-42C9-9F43-AD37809A14D1}"/>
                </a:ext>
              </a:extLst>
            </p:cNvPr>
            <p:cNvCxnSpPr>
              <a:stCxn id="17" idx="3"/>
              <a:endCxn id="12" idx="1"/>
            </p:cNvCxnSpPr>
            <p:nvPr/>
          </p:nvCxnSpPr>
          <p:spPr>
            <a:xfrm>
              <a:off x="6108120" y="2073858"/>
              <a:ext cx="637130" cy="104607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504917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yqJJ7TVybia62ONwysKaM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RYDDVOyZSvYcPCgmo8HGX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ULJKTtTuA1JYcmiIHNUWnZ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el361ATYxVn7CIhxUw3rP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9GXR3BK6E2EUKvoPmRUH3b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4LoIctk0mYSUZbbRn9ct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RYDDVOyZSvYcPCgmo8HGX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4LoIctk0mYSUZbbRn9ct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ULJKTtTuA1JYcmiIHNUWnZ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el361ATYxVn7CIhxUw3rP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9GXR3BK6E2EUKvoPmRUH3b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XBy93WlfJ9w3N9qn1pu5a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">
      <a:majorFont>
        <a:latin typeface="Consolas"/>
        <a:ea typeface=""/>
        <a:cs typeface=""/>
      </a:majorFont>
      <a:minorFont>
        <a:latin typeface="Consola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37842</TotalTime>
  <Words>1090</Words>
  <Application>Microsoft Office PowerPoint</Application>
  <PresentationFormat>Widescreen</PresentationFormat>
  <Paragraphs>524</Paragraphs>
  <Slides>123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123</vt:i4>
      </vt:variant>
    </vt:vector>
  </HeadingPairs>
  <TitlesOfParts>
    <vt:vector size="127" baseType="lpstr">
      <vt:lpstr>Arial</vt:lpstr>
      <vt:lpstr>Calibri</vt:lpstr>
      <vt:lpstr>Consolas</vt:lpstr>
      <vt:lpstr>Office Theme</vt:lpstr>
      <vt:lpstr>Fixing Distributed Systems Fail</vt:lpstr>
      <vt:lpstr>6 little lines of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Failure is ALWAYS an option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do?</vt:lpstr>
      <vt:lpstr>¯\_(ツ)_/¯ is probably not good for business</vt:lpstr>
      <vt:lpstr>PowerPoint Presentation</vt:lpstr>
      <vt:lpstr>PowerPoint Presentation</vt:lpstr>
      <vt:lpstr>We can’t put the world into a transaction</vt:lpstr>
      <vt:lpstr>Assume failures</vt:lpstr>
      <vt:lpstr>Plan for the worst</vt:lpstr>
      <vt:lpstr>4 options for dealing with failures between two systems</vt:lpstr>
      <vt:lpstr>PowerPoint Presentation</vt:lpstr>
      <vt:lpstr>PowerPoint Presentation</vt:lpstr>
      <vt:lpstr>PowerPoint Presentation</vt:lpstr>
      <vt:lpstr>PowerPoint Presentation</vt:lpstr>
      <vt:lpstr>The Master Plan</vt:lpstr>
      <vt:lpstr>For each external resource, examine possibilities and pick best option based on business requirements </vt:lpstr>
      <vt:lpstr>First up: Stripe</vt:lpstr>
      <vt:lpstr>PowerPoint Presentation</vt:lpstr>
      <vt:lpstr>Option 1: Ignore</vt:lpstr>
      <vt:lpstr>Probably don’t want to ignore a failed payment</vt:lpstr>
      <vt:lpstr>Option 2: Retry</vt:lpstr>
      <vt:lpstr>PowerPoint Presentation</vt:lpstr>
      <vt:lpstr>PowerPoint Presentation</vt:lpstr>
      <vt:lpstr>PowerPoint Presentation</vt:lpstr>
      <vt:lpstr>PowerPoint Presentation</vt:lpstr>
      <vt:lpstr>Option 3: Undo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Option 4: Coordinate</vt:lpstr>
      <vt:lpstr>PowerPoint Presentation</vt:lpstr>
      <vt:lpstr>PowerPoint Presentation</vt:lpstr>
      <vt:lpstr>PowerPoint Presentation</vt:lpstr>
      <vt:lpstr>PowerPoint Presentation</vt:lpstr>
      <vt:lpstr>Next up: SendGrid</vt:lpstr>
      <vt:lpstr>Option 1: Ignore</vt:lpstr>
      <vt:lpstr>PowerPoint Presentation</vt:lpstr>
      <vt:lpstr>PowerPoint Presentation</vt:lpstr>
      <vt:lpstr>Option 2: Retry</vt:lpstr>
      <vt:lpstr>Not unless we want duplicate emails</vt:lpstr>
      <vt:lpstr>Option 3: Undo</vt:lpstr>
      <vt:lpstr>We can’t un-send emails</vt:lpstr>
      <vt:lpstr>Apologize?</vt:lpstr>
      <vt:lpstr>Option 4: Coordinate</vt:lpstr>
      <vt:lpstr>???????</vt:lpstr>
      <vt:lpstr>Finally: RabbitMQ</vt:lpstr>
      <vt:lpstr>Option 1: Ignore</vt:lpstr>
      <vt:lpstr>PowerPoint Presentation</vt:lpstr>
      <vt:lpstr>PowerPoint Presentation</vt:lpstr>
      <vt:lpstr>Option 2: Retry</vt:lpstr>
      <vt:lpstr>PowerPoint Presentation</vt:lpstr>
      <vt:lpstr>PowerPoint Presentation</vt:lpstr>
      <vt:lpstr>Option 3: Undo</vt:lpstr>
      <vt:lpstr>Can’t un-send a message</vt:lpstr>
      <vt:lpstr>Compensating message is...weird</vt:lpstr>
      <vt:lpstr>Option 4: Coordinate</vt:lpstr>
      <vt:lpstr>PowerPoint Presentation</vt:lpstr>
      <vt:lpstr>Taking a step back</vt:lpstr>
      <vt:lpstr>Can we avoid exceptions by breaking the process coupling?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Outbox pattern</vt:lpstr>
      <vt:lpstr>Outbox pattern</vt:lpstr>
      <vt:lpstr>Outbox pattern</vt:lpstr>
      <vt:lpstr>Outbox pattern</vt:lpstr>
      <vt:lpstr>Still not there…</vt:lpstr>
      <vt:lpstr>Way too much going on in a single button click</vt:lpstr>
      <vt:lpstr>Modern ecommerce uses background processing to fulfill orders</vt:lpstr>
      <vt:lpstr>Workflow Constraints</vt:lpstr>
      <vt:lpstr>Starting the workflow</vt:lpstr>
      <vt:lpstr>Scheduled jobs with Hangfire</vt:lpstr>
      <vt:lpstr>PowerPoint Presentation</vt:lpstr>
      <vt:lpstr>Routing slip</vt:lpstr>
      <vt:lpstr>PowerPoint Presentation</vt:lpstr>
      <vt:lpstr>PowerPoint Presentation</vt:lpstr>
      <vt:lpstr>Saga pattern</vt:lpstr>
      <vt:lpstr>PowerPoint Presentation</vt:lpstr>
      <vt:lpstr>Process manager pattern</vt:lpstr>
      <vt:lpstr>PowerPoint Presentation</vt:lpstr>
      <vt:lpstr>Orchestration or choreography?</vt:lpstr>
      <vt:lpstr>Process coupling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 Example</vt:lpstr>
      <vt:lpstr>PowerPoint Presentation</vt:lpstr>
      <vt:lpstr>Fixing Distributed Systems Fail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World Polyglot Persistence</dc:title>
  <dc:creator>Jimmy Bogard</dc:creator>
  <cp:lastModifiedBy>Jimmy Bogard</cp:lastModifiedBy>
  <cp:revision>181</cp:revision>
  <dcterms:created xsi:type="dcterms:W3CDTF">2012-11-28T22:04:34Z</dcterms:created>
  <dcterms:modified xsi:type="dcterms:W3CDTF">2021-07-27T15:49:28Z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DocumentId">
    <vt:lpwstr>1BRYX5b7CSZzNoyeOGnTrx5phwLaY4L7Zlf4dR6BDcn4</vt:lpwstr>
  </property>
  <property fmtid="{D5CDD505-2E9C-101B-9397-08002B2CF9AE}" pid="3" name="Google.Documents.RevisionId">
    <vt:lpwstr>15613190130769348883</vt:lpwstr>
  </property>
  <property fmtid="{D5CDD505-2E9C-101B-9397-08002B2CF9AE}" pid="4" name="Google.Documents.PluginVersion">
    <vt:lpwstr>2.0.2662.553</vt:lpwstr>
  </property>
  <property fmtid="{D5CDD505-2E9C-101B-9397-08002B2CF9AE}" pid="5" name="Google.Documents.MergeIncapabilityFlags">
    <vt:i4>0</vt:i4>
  </property>
  <property fmtid="{D5CDD505-2E9C-101B-9397-08002B2CF9AE}" pid="6" name="Google.Documents.Tracking">
    <vt:lpwstr>true</vt:lpwstr>
  </property>
</Properties>
</file>

<file path=docProps/thumbnail.jpeg>
</file>